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41"/>
  </p:notesMasterIdLst>
  <p:sldIdLst>
    <p:sldId id="348" r:id="rId3"/>
    <p:sldId id="362" r:id="rId4"/>
    <p:sldId id="350" r:id="rId5"/>
    <p:sldId id="352" r:id="rId6"/>
    <p:sldId id="353" r:id="rId7"/>
    <p:sldId id="421" r:id="rId8"/>
    <p:sldId id="422" r:id="rId9"/>
    <p:sldId id="383" r:id="rId10"/>
    <p:sldId id="384" r:id="rId11"/>
    <p:sldId id="385" r:id="rId12"/>
    <p:sldId id="386" r:id="rId13"/>
    <p:sldId id="366" r:id="rId14"/>
    <p:sldId id="389" r:id="rId15"/>
    <p:sldId id="367" r:id="rId16"/>
    <p:sldId id="410" r:id="rId17"/>
    <p:sldId id="411" r:id="rId18"/>
    <p:sldId id="395" r:id="rId19"/>
    <p:sldId id="394" r:id="rId20"/>
    <p:sldId id="396" r:id="rId21"/>
    <p:sldId id="397" r:id="rId22"/>
    <p:sldId id="413" r:id="rId23"/>
    <p:sldId id="416" r:id="rId24"/>
    <p:sldId id="417" r:id="rId25"/>
    <p:sldId id="392" r:id="rId26"/>
    <p:sldId id="398" r:id="rId27"/>
    <p:sldId id="419" r:id="rId28"/>
    <p:sldId id="418" r:id="rId29"/>
    <p:sldId id="390" r:id="rId30"/>
    <p:sldId id="403" r:id="rId31"/>
    <p:sldId id="404" r:id="rId32"/>
    <p:sldId id="405" r:id="rId33"/>
    <p:sldId id="406" r:id="rId34"/>
    <p:sldId id="407" r:id="rId35"/>
    <p:sldId id="408" r:id="rId36"/>
    <p:sldId id="399" r:id="rId37"/>
    <p:sldId id="409" r:id="rId38"/>
    <p:sldId id="391" r:id="rId39"/>
    <p:sldId id="420"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CE0D18-DB31-4099-83A3-784E9FC2C20A}" v="17" dt="2025-01-06T10:02:59.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7" d="100"/>
          <a:sy n="77" d="100"/>
        </p:scale>
        <p:origin x="91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e djeryala" userId="b72c0bb5b1708789" providerId="LiveId" clId="{F3CE0D18-DB31-4099-83A3-784E9FC2C20A}"/>
    <pc:docChg chg="undo redo custSel addSld delSld modSld">
      <pc:chgData name="mine djeryala" userId="b72c0bb5b1708789" providerId="LiveId" clId="{F3CE0D18-DB31-4099-83A3-784E9FC2C20A}" dt="2025-01-06T14:01:32.426" v="309" actId="6549"/>
      <pc:docMkLst>
        <pc:docMk/>
      </pc:docMkLst>
      <pc:sldChg chg="addSp delSp modSp mod">
        <pc:chgData name="mine djeryala" userId="b72c0bb5b1708789" providerId="LiveId" clId="{F3CE0D18-DB31-4099-83A3-784E9FC2C20A}" dt="2025-01-06T09:26:29.948" v="86" actId="1076"/>
        <pc:sldMkLst>
          <pc:docMk/>
          <pc:sldMk cId="4086140360" sldId="352"/>
        </pc:sldMkLst>
        <pc:spChg chg="add mod">
          <ac:chgData name="mine djeryala" userId="b72c0bb5b1708789" providerId="LiveId" clId="{F3CE0D18-DB31-4099-83A3-784E9FC2C20A}" dt="2025-01-06T09:23:59.167" v="76" actId="404"/>
          <ac:spMkLst>
            <pc:docMk/>
            <pc:sldMk cId="4086140360" sldId="352"/>
            <ac:spMk id="10" creationId="{42547233-CE9A-D886-9D16-B635A1767F45}"/>
          </ac:spMkLst>
        </pc:spChg>
        <pc:spChg chg="add mod">
          <ac:chgData name="mine djeryala" userId="b72c0bb5b1708789" providerId="LiveId" clId="{F3CE0D18-DB31-4099-83A3-784E9FC2C20A}" dt="2025-01-06T09:26:29.948" v="86" actId="1076"/>
          <ac:spMkLst>
            <pc:docMk/>
            <pc:sldMk cId="4086140360" sldId="352"/>
            <ac:spMk id="17" creationId="{AB911AA0-A570-2C03-8ED1-A7A59A01940C}"/>
          </ac:spMkLst>
        </pc:spChg>
        <pc:spChg chg="mod">
          <ac:chgData name="mine djeryala" userId="b72c0bb5b1708789" providerId="LiveId" clId="{F3CE0D18-DB31-4099-83A3-784E9FC2C20A}" dt="2025-01-06T09:23:23.734" v="27" actId="1076"/>
          <ac:spMkLst>
            <pc:docMk/>
            <pc:sldMk cId="4086140360" sldId="352"/>
            <ac:spMk id="42" creationId="{CF4EB017-D9E2-D29B-C0AE-323EE3458D62}"/>
          </ac:spMkLst>
        </pc:spChg>
        <pc:spChg chg="mod">
          <ac:chgData name="mine djeryala" userId="b72c0bb5b1708789" providerId="LiveId" clId="{F3CE0D18-DB31-4099-83A3-784E9FC2C20A}" dt="2025-01-06T09:20:34.079" v="20" actId="113"/>
          <ac:spMkLst>
            <pc:docMk/>
            <pc:sldMk cId="4086140360" sldId="352"/>
            <ac:spMk id="58" creationId="{1B10511F-8698-8E60-F53F-EF3F5A408A54}"/>
          </ac:spMkLst>
        </pc:spChg>
        <pc:cxnChg chg="add del mod">
          <ac:chgData name="mine djeryala" userId="b72c0bb5b1708789" providerId="LiveId" clId="{F3CE0D18-DB31-4099-83A3-784E9FC2C20A}" dt="2025-01-06T09:21:55.556" v="22" actId="11529"/>
          <ac:cxnSpMkLst>
            <pc:docMk/>
            <pc:sldMk cId="4086140360" sldId="352"/>
            <ac:cxnSpMk id="5" creationId="{B16EFF77-DC30-74E1-AAE8-693612638762}"/>
          </ac:cxnSpMkLst>
        </pc:cxnChg>
        <pc:cxnChg chg="add mod">
          <ac:chgData name="mine djeryala" userId="b72c0bb5b1708789" providerId="LiveId" clId="{F3CE0D18-DB31-4099-83A3-784E9FC2C20A}" dt="2025-01-06T09:22:59.224" v="25" actId="14100"/>
          <ac:cxnSpMkLst>
            <pc:docMk/>
            <pc:sldMk cId="4086140360" sldId="352"/>
            <ac:cxnSpMk id="7" creationId="{F0F78D1C-79E2-1665-983A-98AE8C530CA0}"/>
          </ac:cxnSpMkLst>
        </pc:cxnChg>
        <pc:cxnChg chg="add mod">
          <ac:chgData name="mine djeryala" userId="b72c0bb5b1708789" providerId="LiveId" clId="{F3CE0D18-DB31-4099-83A3-784E9FC2C20A}" dt="2025-01-06T09:25:22.190" v="79" actId="1076"/>
          <ac:cxnSpMkLst>
            <pc:docMk/>
            <pc:sldMk cId="4086140360" sldId="352"/>
            <ac:cxnSpMk id="11" creationId="{48E2B6CA-3DCC-6CB7-E159-2606B7E1EB7E}"/>
          </ac:cxnSpMkLst>
        </pc:cxnChg>
        <pc:cxnChg chg="add mod">
          <ac:chgData name="mine djeryala" userId="b72c0bb5b1708789" providerId="LiveId" clId="{F3CE0D18-DB31-4099-83A3-784E9FC2C20A}" dt="2025-01-06T09:25:41.338" v="81" actId="13822"/>
          <ac:cxnSpMkLst>
            <pc:docMk/>
            <pc:sldMk cId="4086140360" sldId="352"/>
            <ac:cxnSpMk id="13" creationId="{3762BDFD-6143-5901-C092-273436810E2E}"/>
          </ac:cxnSpMkLst>
        </pc:cxnChg>
      </pc:sldChg>
      <pc:sldChg chg="addSp delSp modSp mod">
        <pc:chgData name="mine djeryala" userId="b72c0bb5b1708789" providerId="LiveId" clId="{F3CE0D18-DB31-4099-83A3-784E9FC2C20A}" dt="2025-01-06T09:38:45.476" v="196" actId="22"/>
        <pc:sldMkLst>
          <pc:docMk/>
          <pc:sldMk cId="1478994322" sldId="353"/>
        </pc:sldMkLst>
        <pc:spChg chg="mod">
          <ac:chgData name="mine djeryala" userId="b72c0bb5b1708789" providerId="LiveId" clId="{F3CE0D18-DB31-4099-83A3-784E9FC2C20A}" dt="2025-01-06T09:37:54.474" v="192" actId="20577"/>
          <ac:spMkLst>
            <pc:docMk/>
            <pc:sldMk cId="1478994322" sldId="353"/>
            <ac:spMk id="4" creationId="{1446889C-1EF4-16AB-F5AA-8EA50FD63B57}"/>
          </ac:spMkLst>
        </pc:spChg>
        <pc:spChg chg="add del">
          <ac:chgData name="mine djeryala" userId="b72c0bb5b1708789" providerId="LiveId" clId="{F3CE0D18-DB31-4099-83A3-784E9FC2C20A}" dt="2025-01-06T09:38:45.476" v="196" actId="22"/>
          <ac:spMkLst>
            <pc:docMk/>
            <pc:sldMk cId="1478994322" sldId="353"/>
            <ac:spMk id="6" creationId="{702E76F0-80D8-CEC9-6446-FC1B90ADA543}"/>
          </ac:spMkLst>
        </pc:spChg>
      </pc:sldChg>
      <pc:sldChg chg="modSp mod">
        <pc:chgData name="mine djeryala" userId="b72c0bb5b1708789" providerId="LiveId" clId="{F3CE0D18-DB31-4099-83A3-784E9FC2C20A}" dt="2025-01-06T10:37:58.062" v="272" actId="5793"/>
        <pc:sldMkLst>
          <pc:docMk/>
          <pc:sldMk cId="1700940091" sldId="383"/>
        </pc:sldMkLst>
        <pc:spChg chg="mod">
          <ac:chgData name="mine djeryala" userId="b72c0bb5b1708789" providerId="LiveId" clId="{F3CE0D18-DB31-4099-83A3-784E9FC2C20A}" dt="2025-01-06T10:37:58.062" v="272" actId="5793"/>
          <ac:spMkLst>
            <pc:docMk/>
            <pc:sldMk cId="1700940091" sldId="383"/>
            <ac:spMk id="37" creationId="{484B9BF9-71DE-55C3-1340-5C79596840B7}"/>
          </ac:spMkLst>
        </pc:spChg>
      </pc:sldChg>
      <pc:sldChg chg="addSp delSp mod">
        <pc:chgData name="mine djeryala" userId="b72c0bb5b1708789" providerId="LiveId" clId="{F3CE0D18-DB31-4099-83A3-784E9FC2C20A}" dt="2025-01-06T09:38:06.129" v="194" actId="22"/>
        <pc:sldMkLst>
          <pc:docMk/>
          <pc:sldMk cId="801898763" sldId="389"/>
        </pc:sldMkLst>
        <pc:spChg chg="add del">
          <ac:chgData name="mine djeryala" userId="b72c0bb5b1708789" providerId="LiveId" clId="{F3CE0D18-DB31-4099-83A3-784E9FC2C20A}" dt="2025-01-06T09:38:06.129" v="194" actId="22"/>
          <ac:spMkLst>
            <pc:docMk/>
            <pc:sldMk cId="801898763" sldId="389"/>
            <ac:spMk id="6" creationId="{CC73FE23-9193-1FA5-D3A0-649A6DDF4252}"/>
          </ac:spMkLst>
        </pc:spChg>
      </pc:sldChg>
      <pc:sldChg chg="modSp mod">
        <pc:chgData name="mine djeryala" userId="b72c0bb5b1708789" providerId="LiveId" clId="{F3CE0D18-DB31-4099-83A3-784E9FC2C20A}" dt="2025-01-06T14:01:32.426" v="309" actId="6549"/>
        <pc:sldMkLst>
          <pc:docMk/>
          <pc:sldMk cId="3808115531" sldId="403"/>
        </pc:sldMkLst>
        <pc:spChg chg="mod">
          <ac:chgData name="mine djeryala" userId="b72c0bb5b1708789" providerId="LiveId" clId="{F3CE0D18-DB31-4099-83A3-784E9FC2C20A}" dt="2025-01-06T14:01:32.426" v="309" actId="6549"/>
          <ac:spMkLst>
            <pc:docMk/>
            <pc:sldMk cId="3808115531" sldId="403"/>
            <ac:spMk id="2" creationId="{E92AA4AE-27B9-584A-5129-3C87ACF17D2D}"/>
          </ac:spMkLst>
        </pc:spChg>
      </pc:sldChg>
      <pc:sldChg chg="modSp mod">
        <pc:chgData name="mine djeryala" userId="b72c0bb5b1708789" providerId="LiveId" clId="{F3CE0D18-DB31-4099-83A3-784E9FC2C20A}" dt="2025-01-06T13:12:58.803" v="304" actId="20577"/>
        <pc:sldMkLst>
          <pc:docMk/>
          <pc:sldMk cId="826067202" sldId="405"/>
        </pc:sldMkLst>
        <pc:spChg chg="mod">
          <ac:chgData name="mine djeryala" userId="b72c0bb5b1708789" providerId="LiveId" clId="{F3CE0D18-DB31-4099-83A3-784E9FC2C20A}" dt="2025-01-06T13:12:58.803" v="304" actId="20577"/>
          <ac:spMkLst>
            <pc:docMk/>
            <pc:sldMk cId="826067202" sldId="405"/>
            <ac:spMk id="2" creationId="{2DA62815-8A5F-460E-B04D-E3EBEABBBAD8}"/>
          </ac:spMkLst>
        </pc:spChg>
      </pc:sldChg>
      <pc:sldChg chg="modSp mod">
        <pc:chgData name="mine djeryala" userId="b72c0bb5b1708789" providerId="LiveId" clId="{F3CE0D18-DB31-4099-83A3-784E9FC2C20A}" dt="2025-01-06T12:17:50.280" v="303" actId="20577"/>
        <pc:sldMkLst>
          <pc:docMk/>
          <pc:sldMk cId="3006361459" sldId="407"/>
        </pc:sldMkLst>
        <pc:spChg chg="mod">
          <ac:chgData name="mine djeryala" userId="b72c0bb5b1708789" providerId="LiveId" clId="{F3CE0D18-DB31-4099-83A3-784E9FC2C20A}" dt="2025-01-06T12:17:50.280" v="303" actId="20577"/>
          <ac:spMkLst>
            <pc:docMk/>
            <pc:sldMk cId="3006361459" sldId="407"/>
            <ac:spMk id="3" creationId="{9F45C4FD-FCFA-1FEF-1580-B3C3686CE958}"/>
          </ac:spMkLst>
        </pc:spChg>
      </pc:sldChg>
      <pc:sldChg chg="addSp delSp add del setBg delDesignElem">
        <pc:chgData name="mine djeryala" userId="b72c0bb5b1708789" providerId="LiveId" clId="{F3CE0D18-DB31-4099-83A3-784E9FC2C20A}" dt="2025-01-06T09:38:56.902" v="199"/>
        <pc:sldMkLst>
          <pc:docMk/>
          <pc:sldMk cId="3531204398" sldId="421"/>
        </pc:sldMkLst>
        <pc:spChg chg="add del">
          <ac:chgData name="mine djeryala" userId="b72c0bb5b1708789" providerId="LiveId" clId="{F3CE0D18-DB31-4099-83A3-784E9FC2C20A}" dt="2025-01-06T09:38:56.902" v="199"/>
          <ac:spMkLst>
            <pc:docMk/>
            <pc:sldMk cId="3531204398" sldId="421"/>
            <ac:spMk id="18" creationId="{71E208B4-E0CE-73E2-D3EB-9C9BFE40EADD}"/>
          </ac:spMkLst>
        </pc:spChg>
        <pc:spChg chg="add del">
          <ac:chgData name="mine djeryala" userId="b72c0bb5b1708789" providerId="LiveId" clId="{F3CE0D18-DB31-4099-83A3-784E9FC2C20A}" dt="2025-01-06T09:38:56.902" v="199"/>
          <ac:spMkLst>
            <pc:docMk/>
            <pc:sldMk cId="3531204398" sldId="421"/>
            <ac:spMk id="20" creationId="{BB4D0D76-1AC1-B6CD-A2D8-D2454CF61E99}"/>
          </ac:spMkLst>
        </pc:spChg>
        <pc:spChg chg="add del">
          <ac:chgData name="mine djeryala" userId="b72c0bb5b1708789" providerId="LiveId" clId="{F3CE0D18-DB31-4099-83A3-784E9FC2C20A}" dt="2025-01-06T09:38:56.902" v="199"/>
          <ac:spMkLst>
            <pc:docMk/>
            <pc:sldMk cId="3531204398" sldId="421"/>
            <ac:spMk id="22" creationId="{A078530D-FBBB-95C9-CD7E-8399C7012FF7}"/>
          </ac:spMkLst>
        </pc:spChg>
        <pc:spChg chg="add del">
          <ac:chgData name="mine djeryala" userId="b72c0bb5b1708789" providerId="LiveId" clId="{F3CE0D18-DB31-4099-83A3-784E9FC2C20A}" dt="2025-01-06T09:38:56.902" v="199"/>
          <ac:spMkLst>
            <pc:docMk/>
            <pc:sldMk cId="3531204398" sldId="421"/>
            <ac:spMk id="28" creationId="{3AA68863-1479-0B2B-FAC9-29C515BA73BF}"/>
          </ac:spMkLst>
        </pc:spChg>
        <pc:spChg chg="add del">
          <ac:chgData name="mine djeryala" userId="b72c0bb5b1708789" providerId="LiveId" clId="{F3CE0D18-DB31-4099-83A3-784E9FC2C20A}" dt="2025-01-06T09:38:56.902" v="199"/>
          <ac:spMkLst>
            <pc:docMk/>
            <pc:sldMk cId="3531204398" sldId="421"/>
            <ac:spMk id="29" creationId="{8DBD19EA-965B-E5CA-0997-F3F1301FFCF2}"/>
          </ac:spMkLst>
        </pc:spChg>
        <pc:spChg chg="add del">
          <ac:chgData name="mine djeryala" userId="b72c0bb5b1708789" providerId="LiveId" clId="{F3CE0D18-DB31-4099-83A3-784E9FC2C20A}" dt="2025-01-06T09:38:56.902" v="199"/>
          <ac:spMkLst>
            <pc:docMk/>
            <pc:sldMk cId="3531204398" sldId="421"/>
            <ac:spMk id="30" creationId="{EA29A6D6-D7E5-29D0-80A1-F61A8879BED9}"/>
          </ac:spMkLst>
        </pc:spChg>
        <pc:spChg chg="add del">
          <ac:chgData name="mine djeryala" userId="b72c0bb5b1708789" providerId="LiveId" clId="{F3CE0D18-DB31-4099-83A3-784E9FC2C20A}" dt="2025-01-06T09:38:56.902" v="199"/>
          <ac:spMkLst>
            <pc:docMk/>
            <pc:sldMk cId="3531204398" sldId="421"/>
            <ac:spMk id="31" creationId="{E36AC110-D52D-A453-A89C-0EC07C117EA6}"/>
          </ac:spMkLst>
        </pc:spChg>
        <pc:spChg chg="add del">
          <ac:chgData name="mine djeryala" userId="b72c0bb5b1708789" providerId="LiveId" clId="{F3CE0D18-DB31-4099-83A3-784E9FC2C20A}" dt="2025-01-06T09:38:56.902" v="199"/>
          <ac:spMkLst>
            <pc:docMk/>
            <pc:sldMk cId="3531204398" sldId="421"/>
            <ac:spMk id="32" creationId="{BF1B6D2D-5C9C-4A36-FB4F-1C804756CF4B}"/>
          </ac:spMkLst>
        </pc:spChg>
      </pc:sldChg>
      <pc:sldChg chg="addSp modSp add mod">
        <pc:chgData name="mine djeryala" userId="b72c0bb5b1708789" providerId="LiveId" clId="{F3CE0D18-DB31-4099-83A3-784E9FC2C20A}" dt="2025-01-06T10:04:22.344" v="268" actId="20577"/>
        <pc:sldMkLst>
          <pc:docMk/>
          <pc:sldMk cId="3544485387" sldId="421"/>
        </pc:sldMkLst>
        <pc:spChg chg="mod">
          <ac:chgData name="mine djeryala" userId="b72c0bb5b1708789" providerId="LiveId" clId="{F3CE0D18-DB31-4099-83A3-784E9FC2C20A}" dt="2025-01-06T09:40:41.962" v="206" actId="20577"/>
          <ac:spMkLst>
            <pc:docMk/>
            <pc:sldMk cId="3544485387" sldId="421"/>
            <ac:spMk id="3" creationId="{4C671014-6CA3-11C0-3AB2-5D2BB09DA2E4}"/>
          </ac:spMkLst>
        </pc:spChg>
        <pc:spChg chg="add">
          <ac:chgData name="mine djeryala" userId="b72c0bb5b1708789" providerId="LiveId" clId="{F3CE0D18-DB31-4099-83A3-784E9FC2C20A}" dt="2025-01-06T09:51:44.125" v="207"/>
          <ac:spMkLst>
            <pc:docMk/>
            <pc:sldMk cId="3544485387" sldId="421"/>
            <ac:spMk id="4" creationId="{D7153FC4-62DE-F8C8-D1BA-48E790A4155A}"/>
          </ac:spMkLst>
        </pc:spChg>
        <pc:spChg chg="mod">
          <ac:chgData name="mine djeryala" userId="b72c0bb5b1708789" providerId="LiveId" clId="{F3CE0D18-DB31-4099-83A3-784E9FC2C20A}" dt="2025-01-06T10:04:22.344" v="268" actId="20577"/>
          <ac:spMkLst>
            <pc:docMk/>
            <pc:sldMk cId="3544485387" sldId="421"/>
            <ac:spMk id="5" creationId="{86BC23B4-37F9-9191-64D0-057BF8ADFB35}"/>
          </ac:spMkLst>
        </pc:spChg>
        <pc:spChg chg="add">
          <ac:chgData name="mine djeryala" userId="b72c0bb5b1708789" providerId="LiveId" clId="{F3CE0D18-DB31-4099-83A3-784E9FC2C20A}" dt="2025-01-06T09:51:44.125" v="207"/>
          <ac:spMkLst>
            <pc:docMk/>
            <pc:sldMk cId="3544485387" sldId="421"/>
            <ac:spMk id="6" creationId="{F3137EC0-98D0-4984-2F4E-E4FA368F474D}"/>
          </ac:spMkLst>
        </pc:spChg>
        <pc:spChg chg="add">
          <ac:chgData name="mine djeryala" userId="b72c0bb5b1708789" providerId="LiveId" clId="{F3CE0D18-DB31-4099-83A3-784E9FC2C20A}" dt="2025-01-06T09:51:44.125" v="207"/>
          <ac:spMkLst>
            <pc:docMk/>
            <pc:sldMk cId="3544485387" sldId="421"/>
            <ac:spMk id="7" creationId="{3C0127F4-1F87-09B5-BFA4-816CA30EF22E}"/>
          </ac:spMkLst>
        </pc:spChg>
        <pc:spChg chg="add">
          <ac:chgData name="mine djeryala" userId="b72c0bb5b1708789" providerId="LiveId" clId="{F3CE0D18-DB31-4099-83A3-784E9FC2C20A}" dt="2025-01-06T09:51:44.125" v="207"/>
          <ac:spMkLst>
            <pc:docMk/>
            <pc:sldMk cId="3544485387" sldId="421"/>
            <ac:spMk id="8" creationId="{E6E8C6AC-EDAE-00A0-DC02-CEB1C36483B0}"/>
          </ac:spMkLst>
        </pc:spChg>
        <pc:spChg chg="add">
          <ac:chgData name="mine djeryala" userId="b72c0bb5b1708789" providerId="LiveId" clId="{F3CE0D18-DB31-4099-83A3-784E9FC2C20A}" dt="2025-01-06T09:51:44.125" v="207"/>
          <ac:spMkLst>
            <pc:docMk/>
            <pc:sldMk cId="3544485387" sldId="421"/>
            <ac:spMk id="9" creationId="{5DBE2D0E-5FFB-7F42-28AD-DF0FFBE84F08}"/>
          </ac:spMkLst>
        </pc:spChg>
        <pc:spChg chg="add">
          <ac:chgData name="mine djeryala" userId="b72c0bb5b1708789" providerId="LiveId" clId="{F3CE0D18-DB31-4099-83A3-784E9FC2C20A}" dt="2025-01-06T09:51:44.125" v="207"/>
          <ac:spMkLst>
            <pc:docMk/>
            <pc:sldMk cId="3544485387" sldId="421"/>
            <ac:spMk id="10" creationId="{FDBAF927-EA73-43A8-78CF-588BCF2FD824}"/>
          </ac:spMkLst>
        </pc:spChg>
        <pc:spChg chg="add">
          <ac:chgData name="mine djeryala" userId="b72c0bb5b1708789" providerId="LiveId" clId="{F3CE0D18-DB31-4099-83A3-784E9FC2C20A}" dt="2025-01-06T09:51:44.125" v="207"/>
          <ac:spMkLst>
            <pc:docMk/>
            <pc:sldMk cId="3544485387" sldId="421"/>
            <ac:spMk id="11" creationId="{ED4A508F-86A4-819E-65B2-250734B0A923}"/>
          </ac:spMkLst>
        </pc:spChg>
        <pc:spChg chg="add">
          <ac:chgData name="mine djeryala" userId="b72c0bb5b1708789" providerId="LiveId" clId="{F3CE0D18-DB31-4099-83A3-784E9FC2C20A}" dt="2025-01-06T09:51:44.125" v="207"/>
          <ac:spMkLst>
            <pc:docMk/>
            <pc:sldMk cId="3544485387" sldId="421"/>
            <ac:spMk id="12" creationId="{4A5231BC-0B51-66F3-0902-258037BB5600}"/>
          </ac:spMkLst>
        </pc:spChg>
        <pc:spChg chg="add">
          <ac:chgData name="mine djeryala" userId="b72c0bb5b1708789" providerId="LiveId" clId="{F3CE0D18-DB31-4099-83A3-784E9FC2C20A}" dt="2025-01-06T09:51:44.125" v="207"/>
          <ac:spMkLst>
            <pc:docMk/>
            <pc:sldMk cId="3544485387" sldId="421"/>
            <ac:spMk id="13" creationId="{AE112C61-24E9-05E5-BE2A-CA206B64248D}"/>
          </ac:spMkLst>
        </pc:spChg>
        <pc:spChg chg="add">
          <ac:chgData name="mine djeryala" userId="b72c0bb5b1708789" providerId="LiveId" clId="{F3CE0D18-DB31-4099-83A3-784E9FC2C20A}" dt="2025-01-06T09:52:03.573" v="209"/>
          <ac:spMkLst>
            <pc:docMk/>
            <pc:sldMk cId="3544485387" sldId="421"/>
            <ac:spMk id="14" creationId="{EEFBA0EC-F68E-1772-F9AA-D527620FE4AC}"/>
          </ac:spMkLst>
        </pc:spChg>
        <pc:spChg chg="add">
          <ac:chgData name="mine djeryala" userId="b72c0bb5b1708789" providerId="LiveId" clId="{F3CE0D18-DB31-4099-83A3-784E9FC2C20A}" dt="2025-01-06T09:52:03.573" v="209"/>
          <ac:spMkLst>
            <pc:docMk/>
            <pc:sldMk cId="3544485387" sldId="421"/>
            <ac:spMk id="15" creationId="{7F56074A-09B5-7532-CEA8-21B7C9C35A36}"/>
          </ac:spMkLst>
        </pc:spChg>
        <pc:spChg chg="add">
          <ac:chgData name="mine djeryala" userId="b72c0bb5b1708789" providerId="LiveId" clId="{F3CE0D18-DB31-4099-83A3-784E9FC2C20A}" dt="2025-01-06T09:52:03.573" v="209"/>
          <ac:spMkLst>
            <pc:docMk/>
            <pc:sldMk cId="3544485387" sldId="421"/>
            <ac:spMk id="17" creationId="{AE612CD3-9835-1933-CFB9-16ED2155D351}"/>
          </ac:spMkLst>
        </pc:spChg>
        <pc:spChg chg="add">
          <ac:chgData name="mine djeryala" userId="b72c0bb5b1708789" providerId="LiveId" clId="{F3CE0D18-DB31-4099-83A3-784E9FC2C20A}" dt="2025-01-06T09:52:03.573" v="209"/>
          <ac:spMkLst>
            <pc:docMk/>
            <pc:sldMk cId="3544485387" sldId="421"/>
            <ac:spMk id="21" creationId="{41DE3D8E-6DE6-E263-9050-2838BB6E4316}"/>
          </ac:spMkLst>
        </pc:spChg>
        <pc:spChg chg="add">
          <ac:chgData name="mine djeryala" userId="b72c0bb5b1708789" providerId="LiveId" clId="{F3CE0D18-DB31-4099-83A3-784E9FC2C20A}" dt="2025-01-06T09:52:03.573" v="209"/>
          <ac:spMkLst>
            <pc:docMk/>
            <pc:sldMk cId="3544485387" sldId="421"/>
            <ac:spMk id="23" creationId="{CB1E2BD7-249A-06EC-7554-9C57EA9A2A2A}"/>
          </ac:spMkLst>
        </pc:spChg>
        <pc:spChg chg="add">
          <ac:chgData name="mine djeryala" userId="b72c0bb5b1708789" providerId="LiveId" clId="{F3CE0D18-DB31-4099-83A3-784E9FC2C20A}" dt="2025-01-06T09:52:03.573" v="209"/>
          <ac:spMkLst>
            <pc:docMk/>
            <pc:sldMk cId="3544485387" sldId="421"/>
            <ac:spMk id="24" creationId="{6ECEAD57-C78E-8FAE-D287-269E8070518E}"/>
          </ac:spMkLst>
        </pc:spChg>
        <pc:spChg chg="add">
          <ac:chgData name="mine djeryala" userId="b72c0bb5b1708789" providerId="LiveId" clId="{F3CE0D18-DB31-4099-83A3-784E9FC2C20A}" dt="2025-01-06T09:52:03.573" v="209"/>
          <ac:spMkLst>
            <pc:docMk/>
            <pc:sldMk cId="3544485387" sldId="421"/>
            <ac:spMk id="25" creationId="{DFD2BB76-E014-C30E-9212-3A978BA441F8}"/>
          </ac:spMkLst>
        </pc:spChg>
        <pc:spChg chg="add">
          <ac:chgData name="mine djeryala" userId="b72c0bb5b1708789" providerId="LiveId" clId="{F3CE0D18-DB31-4099-83A3-784E9FC2C20A}" dt="2025-01-06T09:52:03.573" v="209"/>
          <ac:spMkLst>
            <pc:docMk/>
            <pc:sldMk cId="3544485387" sldId="421"/>
            <ac:spMk id="26" creationId="{7D7A7AD7-31C6-75BD-D4C8-F28579AB5C10}"/>
          </ac:spMkLst>
        </pc:spChg>
        <pc:spChg chg="add">
          <ac:chgData name="mine djeryala" userId="b72c0bb5b1708789" providerId="LiveId" clId="{F3CE0D18-DB31-4099-83A3-784E9FC2C20A}" dt="2025-01-06T09:52:03.573" v="209"/>
          <ac:spMkLst>
            <pc:docMk/>
            <pc:sldMk cId="3544485387" sldId="421"/>
            <ac:spMk id="27" creationId="{32909C06-C16E-CB37-42AD-A39532FFB67E}"/>
          </ac:spMkLst>
        </pc:spChg>
      </pc:sldChg>
      <pc:sldChg chg="addSp delSp add del setBg delDesignElem">
        <pc:chgData name="mine djeryala" userId="b72c0bb5b1708789" providerId="LiveId" clId="{F3CE0D18-DB31-4099-83A3-784E9FC2C20A}" dt="2025-01-06T09:59:58.080" v="259"/>
        <pc:sldMkLst>
          <pc:docMk/>
          <pc:sldMk cId="130802133" sldId="422"/>
        </pc:sldMkLst>
        <pc:spChg chg="add del">
          <ac:chgData name="mine djeryala" userId="b72c0bb5b1708789" providerId="LiveId" clId="{F3CE0D18-DB31-4099-83A3-784E9FC2C20A}" dt="2025-01-06T09:59:58.080" v="259"/>
          <ac:spMkLst>
            <pc:docMk/>
            <pc:sldMk cId="130802133" sldId="422"/>
            <ac:spMk id="18" creationId="{2295EEBF-613A-66B8-EAC7-436CEFFAD112}"/>
          </ac:spMkLst>
        </pc:spChg>
        <pc:spChg chg="add del">
          <ac:chgData name="mine djeryala" userId="b72c0bb5b1708789" providerId="LiveId" clId="{F3CE0D18-DB31-4099-83A3-784E9FC2C20A}" dt="2025-01-06T09:59:58.080" v="259"/>
          <ac:spMkLst>
            <pc:docMk/>
            <pc:sldMk cId="130802133" sldId="422"/>
            <ac:spMk id="20" creationId="{3735FC7E-0A10-E077-B9AA-768B4510EA29}"/>
          </ac:spMkLst>
        </pc:spChg>
        <pc:spChg chg="add del">
          <ac:chgData name="mine djeryala" userId="b72c0bb5b1708789" providerId="LiveId" clId="{F3CE0D18-DB31-4099-83A3-784E9FC2C20A}" dt="2025-01-06T09:59:58.080" v="259"/>
          <ac:spMkLst>
            <pc:docMk/>
            <pc:sldMk cId="130802133" sldId="422"/>
            <ac:spMk id="22" creationId="{91A73C6C-E7AA-E436-4549-53A7888D45C1}"/>
          </ac:spMkLst>
        </pc:spChg>
        <pc:spChg chg="add del">
          <ac:chgData name="mine djeryala" userId="b72c0bb5b1708789" providerId="LiveId" clId="{F3CE0D18-DB31-4099-83A3-784E9FC2C20A}" dt="2025-01-06T09:59:58.080" v="259"/>
          <ac:spMkLst>
            <pc:docMk/>
            <pc:sldMk cId="130802133" sldId="422"/>
            <ac:spMk id="28" creationId="{056AEF48-293A-C4A7-5E68-45332577CD5D}"/>
          </ac:spMkLst>
        </pc:spChg>
        <pc:spChg chg="add del">
          <ac:chgData name="mine djeryala" userId="b72c0bb5b1708789" providerId="LiveId" clId="{F3CE0D18-DB31-4099-83A3-784E9FC2C20A}" dt="2025-01-06T09:59:58.080" v="259"/>
          <ac:spMkLst>
            <pc:docMk/>
            <pc:sldMk cId="130802133" sldId="422"/>
            <ac:spMk id="29" creationId="{89896A0B-3CDB-065E-BB36-DD41C4D0DBAE}"/>
          </ac:spMkLst>
        </pc:spChg>
        <pc:spChg chg="add del">
          <ac:chgData name="mine djeryala" userId="b72c0bb5b1708789" providerId="LiveId" clId="{F3CE0D18-DB31-4099-83A3-784E9FC2C20A}" dt="2025-01-06T09:59:58.080" v="259"/>
          <ac:spMkLst>
            <pc:docMk/>
            <pc:sldMk cId="130802133" sldId="422"/>
            <ac:spMk id="30" creationId="{8D84032D-6322-6539-5269-B4236A78A8FD}"/>
          </ac:spMkLst>
        </pc:spChg>
        <pc:spChg chg="add del">
          <ac:chgData name="mine djeryala" userId="b72c0bb5b1708789" providerId="LiveId" clId="{F3CE0D18-DB31-4099-83A3-784E9FC2C20A}" dt="2025-01-06T09:59:58.080" v="259"/>
          <ac:spMkLst>
            <pc:docMk/>
            <pc:sldMk cId="130802133" sldId="422"/>
            <ac:spMk id="31" creationId="{78EE2A6B-1F9F-00FB-39E8-7D3503674A8B}"/>
          </ac:spMkLst>
        </pc:spChg>
        <pc:spChg chg="add del">
          <ac:chgData name="mine djeryala" userId="b72c0bb5b1708789" providerId="LiveId" clId="{F3CE0D18-DB31-4099-83A3-784E9FC2C20A}" dt="2025-01-06T09:59:58.080" v="259"/>
          <ac:spMkLst>
            <pc:docMk/>
            <pc:sldMk cId="130802133" sldId="422"/>
            <ac:spMk id="32" creationId="{A6813EF9-4147-AAE1-AC7B-C667FF8A50DE}"/>
          </ac:spMkLst>
        </pc:spChg>
      </pc:sldChg>
      <pc:sldChg chg="modSp add mod">
        <pc:chgData name="mine djeryala" userId="b72c0bb5b1708789" providerId="LiveId" clId="{F3CE0D18-DB31-4099-83A3-784E9FC2C20A}" dt="2025-01-06T10:00:22.014" v="265" actId="20577"/>
        <pc:sldMkLst>
          <pc:docMk/>
          <pc:sldMk cId="3956081009" sldId="422"/>
        </pc:sldMkLst>
        <pc:spChg chg="mod">
          <ac:chgData name="mine djeryala" userId="b72c0bb5b1708789" providerId="LiveId" clId="{F3CE0D18-DB31-4099-83A3-784E9FC2C20A}" dt="2025-01-06T10:00:22.014" v="265" actId="20577"/>
          <ac:spMkLst>
            <pc:docMk/>
            <pc:sldMk cId="3956081009" sldId="422"/>
            <ac:spMk id="5" creationId="{9765A6D3-03C8-2137-6F70-B64258D2E3B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0FBDD1-A3D0-4EF0-A153-B15E698EB6BA}" type="datetimeFigureOut">
              <a:rPr lang="fr-FR" smtClean="0"/>
              <a:t>06/01/2025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E796C-FFA6-47D1-BC8E-A90F65F94270}" type="slidenum">
              <a:rPr lang="fr-FR" smtClean="0"/>
              <a:t>‹N°›</a:t>
            </a:fld>
            <a:endParaRPr lang="fr-FR"/>
          </a:p>
        </p:txBody>
      </p:sp>
    </p:spTree>
    <p:extLst>
      <p:ext uri="{BB962C8B-B14F-4D97-AF65-F5344CB8AC3E}">
        <p14:creationId xmlns:p14="http://schemas.microsoft.com/office/powerpoint/2010/main" val="1200851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499B8ACA-7904-40BD-B38E-FD81EA5319F6}" type="slidenum">
              <a:rPr lang="fr-FR" smtClean="0"/>
              <a:t>1</a:t>
            </a:fld>
            <a:endParaRPr lang="fr-FR"/>
          </a:p>
        </p:txBody>
      </p:sp>
    </p:spTree>
    <p:extLst>
      <p:ext uri="{BB962C8B-B14F-4D97-AF65-F5344CB8AC3E}">
        <p14:creationId xmlns:p14="http://schemas.microsoft.com/office/powerpoint/2010/main" val="368977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99B8ACA-7904-40BD-B38E-FD81EA5319F6}" type="slidenum">
              <a:rPr lang="fr-FR" noProof="0" smtClean="0"/>
              <a:t>2</a:t>
            </a:fld>
            <a:endParaRPr lang="fr-FR" noProof="0"/>
          </a:p>
        </p:txBody>
      </p:sp>
    </p:spTree>
    <p:extLst>
      <p:ext uri="{BB962C8B-B14F-4D97-AF65-F5344CB8AC3E}">
        <p14:creationId xmlns:p14="http://schemas.microsoft.com/office/powerpoint/2010/main" val="25499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99B8ACA-7904-40BD-B38E-FD81EA5319F6}" type="slidenum">
              <a:rPr lang="fr-FR" noProof="0" smtClean="0"/>
              <a:t>8</a:t>
            </a:fld>
            <a:endParaRPr lang="fr-FR" noProof="0"/>
          </a:p>
        </p:txBody>
      </p:sp>
    </p:spTree>
    <p:extLst>
      <p:ext uri="{BB962C8B-B14F-4D97-AF65-F5344CB8AC3E}">
        <p14:creationId xmlns:p14="http://schemas.microsoft.com/office/powerpoint/2010/main" val="335397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99B8ACA-7904-40BD-B38E-FD81EA5319F6}" type="slidenum">
              <a:rPr lang="fr-FR" noProof="0" smtClean="0"/>
              <a:t>9</a:t>
            </a:fld>
            <a:endParaRPr lang="fr-FR" noProof="0"/>
          </a:p>
        </p:txBody>
      </p:sp>
    </p:spTree>
    <p:extLst>
      <p:ext uri="{BB962C8B-B14F-4D97-AF65-F5344CB8AC3E}">
        <p14:creationId xmlns:p14="http://schemas.microsoft.com/office/powerpoint/2010/main" val="3353971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99B8ACA-7904-40BD-B38E-FD81EA5319F6}" type="slidenum">
              <a:rPr lang="fr-FR" noProof="0" smtClean="0"/>
              <a:t>10</a:t>
            </a:fld>
            <a:endParaRPr lang="fr-FR" noProof="0"/>
          </a:p>
        </p:txBody>
      </p:sp>
    </p:spTree>
    <p:extLst>
      <p:ext uri="{BB962C8B-B14F-4D97-AF65-F5344CB8AC3E}">
        <p14:creationId xmlns:p14="http://schemas.microsoft.com/office/powerpoint/2010/main" val="3353971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33E2A-AD37-F21A-C021-2A4FED047B1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AA74C47-620B-55D3-5989-B418887896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051621D-858C-A266-A53A-B5D31CB8DEF7}"/>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FBB9575-5613-CDBB-0886-89B17FC44DCD}"/>
              </a:ext>
            </a:extLst>
          </p:cNvPr>
          <p:cNvSpPr>
            <a:spLocks noGrp="1"/>
          </p:cNvSpPr>
          <p:nvPr>
            <p:ph type="sldNum" sz="quarter" idx="5"/>
          </p:nvPr>
        </p:nvSpPr>
        <p:spPr/>
        <p:txBody>
          <a:bodyPr/>
          <a:lstStyle/>
          <a:p>
            <a:pPr rtl="0"/>
            <a:fld id="{499B8ACA-7904-40BD-B38E-FD81EA5319F6}" type="slidenum">
              <a:rPr lang="fr-FR" noProof="0" smtClean="0"/>
              <a:t>11</a:t>
            </a:fld>
            <a:endParaRPr lang="fr-FR" noProof="0"/>
          </a:p>
        </p:txBody>
      </p:sp>
    </p:spTree>
    <p:extLst>
      <p:ext uri="{BB962C8B-B14F-4D97-AF65-F5344CB8AC3E}">
        <p14:creationId xmlns:p14="http://schemas.microsoft.com/office/powerpoint/2010/main" val="362627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9F8C22AF-75C7-433B-B852-69970FBFF62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499B8ACA-7904-40BD-B38E-FD81EA5319F6}" type="slidenum">
              <a:rPr lang="fr-FR" smtClean="0"/>
              <a:t>38</a:t>
            </a:fld>
            <a:endParaRPr lang="fr-FR"/>
          </a:p>
        </p:txBody>
      </p:sp>
    </p:spTree>
    <p:extLst>
      <p:ext uri="{BB962C8B-B14F-4D97-AF65-F5344CB8AC3E}">
        <p14:creationId xmlns:p14="http://schemas.microsoft.com/office/powerpoint/2010/main" val="805392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14F9D2-7C8D-CCEE-2D9C-D73760C77D0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DFE42CF-AC5F-73C0-05AE-CD5FE6ED3C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F7E5B18-3426-72AC-A55D-6737830183FB}"/>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5" name="Espace réservé du pied de page 4">
            <a:extLst>
              <a:ext uri="{FF2B5EF4-FFF2-40B4-BE49-F238E27FC236}">
                <a16:creationId xmlns:a16="http://schemas.microsoft.com/office/drawing/2014/main" id="{8DB4CAB9-8D9A-CD5B-101A-D08F8C77626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66014B0-7202-3181-D482-136B2E78B56A}"/>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1498704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AE1DB-E39B-3FF0-9C5B-3D7FD60AE9B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110DCE3-9E1A-BA4E-1206-EE7FFB857BD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84C62C-DCA1-691F-4702-5115C1134F90}"/>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5" name="Espace réservé du pied de page 4">
            <a:extLst>
              <a:ext uri="{FF2B5EF4-FFF2-40B4-BE49-F238E27FC236}">
                <a16:creationId xmlns:a16="http://schemas.microsoft.com/office/drawing/2014/main" id="{97623CA5-B20D-5FB5-4328-2188044429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7935860-6AD1-417C-4609-255FBEC85A20}"/>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668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B6E0E4B-B54D-16FF-D7AA-A8CC4F84A14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83AFBA9-32E5-F5EB-5A68-F4E84B03377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1CEB8F-7CE4-FFD9-D284-FCEDEB634BC2}"/>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5" name="Espace réservé du pied de page 4">
            <a:extLst>
              <a:ext uri="{FF2B5EF4-FFF2-40B4-BE49-F238E27FC236}">
                <a16:creationId xmlns:a16="http://schemas.microsoft.com/office/drawing/2014/main" id="{0E6F49F9-1EB0-1A3A-5600-A7508C6B60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CCA5119-3398-AED9-4057-EBF81032F258}"/>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3471030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apositive de titre de livre de recettes">
    <p:spTree>
      <p:nvGrpSpPr>
        <p:cNvPr id="1" name=""/>
        <p:cNvGrpSpPr/>
        <p:nvPr/>
      </p:nvGrpSpPr>
      <p:grpSpPr>
        <a:xfrm>
          <a:off x="0" y="0"/>
          <a:ext cx="0" cy="0"/>
          <a:chOff x="0" y="0"/>
          <a:chExt cx="0" cy="0"/>
        </a:xfrm>
      </p:grpSpPr>
      <p:sp>
        <p:nvSpPr>
          <p:cNvPr id="5" name="Espace réservé d’image 4">
            <a:extLst>
              <a:ext uri="{FF2B5EF4-FFF2-40B4-BE49-F238E27FC236}">
                <a16:creationId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rtlCol="0" anchor="ctr"/>
          <a:lstStyle>
            <a:lvl1pPr marL="0" indent="0" algn="ctr">
              <a:buNone/>
              <a:defRPr/>
            </a:lvl1pPr>
          </a:lstStyle>
          <a:p>
            <a:pPr rtl="0"/>
            <a:r>
              <a:rPr lang="fr-FR" noProof="0"/>
              <a:t>Ajouter une image </a:t>
            </a:r>
          </a:p>
        </p:txBody>
      </p:sp>
      <p:sp>
        <p:nvSpPr>
          <p:cNvPr id="2" name="Titre 1">
            <a:extLst>
              <a:ext uri="{FF2B5EF4-FFF2-40B4-BE49-F238E27FC236}">
                <a16:creationId xmlns:a16="http://schemas.microsoft.com/office/drawing/2014/main" id="{9434CD67-C668-42E8-AC37-E29C76B0242B}"/>
              </a:ext>
            </a:extLst>
          </p:cNvPr>
          <p:cNvSpPr>
            <a:spLocks noGrp="1"/>
          </p:cNvSpPr>
          <p:nvPr>
            <p:ph type="ctrTitle"/>
          </p:nvPr>
        </p:nvSpPr>
        <p:spPr>
          <a:xfrm>
            <a:off x="518161" y="253423"/>
            <a:ext cx="11477512" cy="1476039"/>
          </a:xfrm>
        </p:spPr>
        <p:txBody>
          <a:bodyPr rtlCol="0" anchor="b">
            <a:noAutofit/>
          </a:bodyPr>
          <a:lstStyle>
            <a:lvl1pPr algn="l">
              <a:defRPr sz="6600" baseline="0">
                <a:solidFill>
                  <a:schemeClr val="accent1">
                    <a:lumMod val="50000"/>
                  </a:schemeClr>
                </a:solidFill>
                <a:latin typeface="+mj-lt"/>
              </a:defRPr>
            </a:lvl1pPr>
          </a:lstStyle>
          <a:p>
            <a:pPr rtl="0"/>
            <a:r>
              <a:rPr lang="fr-FR" noProof="0"/>
              <a:t>Modifiez le style du titre</a:t>
            </a:r>
          </a:p>
        </p:txBody>
      </p:sp>
      <p:sp>
        <p:nvSpPr>
          <p:cNvPr id="3" name="Sous-titre 2">
            <a:extLst>
              <a:ext uri="{FF2B5EF4-FFF2-40B4-BE49-F238E27FC236}">
                <a16:creationId xmlns:a16="http://schemas.microsoft.com/office/drawing/2014/main" id="{44FD748F-42E3-495F-974D-1BDF0F1FA527}"/>
              </a:ext>
            </a:extLst>
          </p:cNvPr>
          <p:cNvSpPr>
            <a:spLocks noGrp="1"/>
          </p:cNvSpPr>
          <p:nvPr>
            <p:ph type="subTitle" idx="1"/>
          </p:nvPr>
        </p:nvSpPr>
        <p:spPr>
          <a:xfrm>
            <a:off x="2724499" y="1746836"/>
            <a:ext cx="9308752" cy="638022"/>
          </a:xfrm>
        </p:spPr>
        <p:txBody>
          <a:bodyPr rtlCol="0">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Tree>
    <p:extLst>
      <p:ext uri="{BB962C8B-B14F-4D97-AF65-F5344CB8AC3E}">
        <p14:creationId xmlns:p14="http://schemas.microsoft.com/office/powerpoint/2010/main" val="3312131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tête de section de livre de recettes">
    <p:bg>
      <p:bgPr>
        <a:solidFill>
          <a:schemeClr val="accent6">
            <a:lumMod val="50000"/>
          </a:schemeClr>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rtlCol="0">
            <a:normAutofit/>
          </a:bodyPr>
          <a:lstStyle>
            <a:lvl1pPr>
              <a:lnSpc>
                <a:spcPct val="100000"/>
              </a:lnSpc>
              <a:defRPr sz="4800">
                <a:solidFill>
                  <a:schemeClr val="bg1"/>
                </a:solidFill>
              </a:defRPr>
            </a:lvl1pPr>
          </a:lstStyle>
          <a:p>
            <a:pPr rtl="0"/>
            <a:r>
              <a:rPr lang="fr-FR" noProof="0"/>
              <a:t>Cliquez pour ajouter un titre</a:t>
            </a:r>
          </a:p>
        </p:txBody>
      </p:sp>
      <p:sp>
        <p:nvSpPr>
          <p:cNvPr id="4" name="Espace réservé d’image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5782330" cy="6858000"/>
          </a:xfrm>
          <a:solidFill>
            <a:schemeClr val="tx2">
              <a:lumMod val="20000"/>
              <a:lumOff val="80000"/>
            </a:schemeClr>
          </a:solidFill>
        </p:spPr>
        <p:txBody>
          <a:bodyPr rtlCol="0" anchor="ctr"/>
          <a:lstStyle>
            <a:lvl1pPr marL="0" indent="0" algn="ctr">
              <a:buNone/>
              <a:defRPr/>
            </a:lvl1pPr>
          </a:lstStyle>
          <a:p>
            <a:pPr rtl="0"/>
            <a:r>
              <a:rPr lang="fr-FR" noProof="0"/>
              <a:t>Ajouter une image </a:t>
            </a:r>
          </a:p>
        </p:txBody>
      </p:sp>
    </p:spTree>
    <p:extLst>
      <p:ext uri="{BB962C8B-B14F-4D97-AF65-F5344CB8AC3E}">
        <p14:creationId xmlns:p14="http://schemas.microsoft.com/office/powerpoint/2010/main" val="4211183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ributeurs">
    <p:bg>
      <p:bgPr>
        <a:solidFill>
          <a:schemeClr val="accent1">
            <a:lumMod val="50000"/>
          </a:schemeClr>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rtlCol="0">
            <a:normAutofit/>
          </a:bodyPr>
          <a:lstStyle>
            <a:lvl1pPr>
              <a:lnSpc>
                <a:spcPct val="100000"/>
              </a:lnSpc>
              <a:defRPr sz="4800">
                <a:solidFill>
                  <a:schemeClr val="bg1"/>
                </a:solidFill>
              </a:defRPr>
            </a:lvl1pPr>
          </a:lstStyle>
          <a:p>
            <a:pPr rtl="0"/>
            <a:r>
              <a:rPr lang="fr-FR" noProof="0"/>
              <a:t>Modifiez le style du titre</a:t>
            </a:r>
          </a:p>
        </p:txBody>
      </p:sp>
      <p:sp>
        <p:nvSpPr>
          <p:cNvPr id="5" name="Sous-titr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5981701" y="1409382"/>
            <a:ext cx="6050280" cy="5197157"/>
          </a:xfrm>
        </p:spPr>
        <p:txBody>
          <a:bodyPr rtlCol="0">
            <a:normAutofit/>
          </a:bodyPr>
          <a:lstStyle>
            <a:lvl1pPr marL="0" indent="0" algn="l">
              <a:lnSpc>
                <a:spcPct val="100000"/>
              </a:lnSpc>
              <a:spcBef>
                <a:spcPts val="300"/>
              </a:spcBef>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ajouter un sous-titre</a:t>
            </a:r>
          </a:p>
        </p:txBody>
      </p:sp>
      <p:sp>
        <p:nvSpPr>
          <p:cNvPr id="6" name="Espace réservé d’image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5787850" cy="6858000"/>
          </a:xfrm>
          <a:solidFill>
            <a:schemeClr val="tx2">
              <a:lumMod val="20000"/>
              <a:lumOff val="80000"/>
            </a:schemeClr>
          </a:solidFill>
        </p:spPr>
        <p:txBody>
          <a:bodyPr rtlCol="0" anchor="ctr"/>
          <a:lstStyle>
            <a:lvl1pPr marL="0" indent="0" algn="ctr">
              <a:buNone/>
              <a:defRPr/>
            </a:lvl1pPr>
          </a:lstStyle>
          <a:p>
            <a:pPr rtl="0"/>
            <a:r>
              <a:rPr lang="fr-FR" noProof="0"/>
              <a:t>Ajouter une image </a:t>
            </a:r>
          </a:p>
        </p:txBody>
      </p:sp>
    </p:spTree>
    <p:extLst>
      <p:ext uri="{BB962C8B-B14F-4D97-AF65-F5344CB8AC3E}">
        <p14:creationId xmlns:p14="http://schemas.microsoft.com/office/powerpoint/2010/main" val="1475065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e de fin">
    <p:bg>
      <p:bgPr>
        <a:solidFill>
          <a:schemeClr val="accent1">
            <a:lumMod val="50000"/>
          </a:schemeClr>
        </a:solidFill>
        <a:effectLst/>
      </p:bgPr>
    </p:bg>
    <p:spTree>
      <p:nvGrpSpPr>
        <p:cNvPr id="1" name=""/>
        <p:cNvGrpSpPr/>
        <p:nvPr/>
      </p:nvGrpSpPr>
      <p:grpSpPr>
        <a:xfrm>
          <a:off x="0" y="0"/>
          <a:ext cx="0" cy="0"/>
          <a:chOff x="0" y="0"/>
          <a:chExt cx="0" cy="0"/>
        </a:xfrm>
      </p:grpSpPr>
      <p:grpSp>
        <p:nvGrpSpPr>
          <p:cNvPr id="42" name="Groupe 41" descr="Compilation d’images d’aliments">
            <a:extLst>
              <a:ext uri="{FF2B5EF4-FFF2-40B4-BE49-F238E27FC236}">
                <a16:creationId xmlns:a16="http://schemas.microsoft.com/office/drawing/2014/main" id="{314C1EF1-87EB-4B3A-89AA-6D88F06EAEEE}"/>
              </a:ext>
            </a:extLst>
          </p:cNvPr>
          <p:cNvGrpSpPr/>
          <p:nvPr userDrawn="1"/>
        </p:nvGrpSpPr>
        <p:grpSpPr>
          <a:xfrm>
            <a:off x="1" y="-5000"/>
            <a:ext cx="12191999" cy="6864928"/>
            <a:chOff x="1" y="-5000"/>
            <a:chExt cx="12191999" cy="6864928"/>
          </a:xfrm>
        </p:grpSpPr>
        <p:sp>
          <p:nvSpPr>
            <p:cNvPr id="36" name="Rectangle 35">
              <a:extLst>
                <a:ext uri="{FF2B5EF4-FFF2-40B4-BE49-F238E27FC236}">
                  <a16:creationId xmlns:a16="http://schemas.microsoft.com/office/drawing/2014/main" id="{BB1FDADB-8251-4DB4-B51F-AA2085E3C6F8}"/>
                </a:ext>
              </a:extLst>
            </p:cNvPr>
            <p:cNvSpPr/>
            <p:nvPr userDrawn="1"/>
          </p:nvSpPr>
          <p:spPr>
            <a:xfrm>
              <a:off x="5056909" y="-1"/>
              <a:ext cx="3796146" cy="28263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7" name="Rectangle 36">
              <a:extLst>
                <a:ext uri="{FF2B5EF4-FFF2-40B4-BE49-F238E27FC236}">
                  <a16:creationId xmlns:a16="http://schemas.microsoft.com/office/drawing/2014/main" id="{544E598E-13F2-4971-A360-6BA465F83FE5}"/>
                </a:ext>
              </a:extLst>
            </p:cNvPr>
            <p:cNvSpPr/>
            <p:nvPr userDrawn="1"/>
          </p:nvSpPr>
          <p:spPr>
            <a:xfrm>
              <a:off x="8862983" y="-5000"/>
              <a:ext cx="3329017" cy="28263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Rectangle 30">
              <a:extLst>
                <a:ext uri="{FF2B5EF4-FFF2-40B4-BE49-F238E27FC236}">
                  <a16:creationId xmlns:a16="http://schemas.microsoft.com/office/drawing/2014/main" id="{3664E974-1F4F-4365-B046-F0B3ABF5ADF5}"/>
                </a:ext>
              </a:extLst>
            </p:cNvPr>
            <p:cNvSpPr/>
            <p:nvPr userDrawn="1"/>
          </p:nvSpPr>
          <p:spPr>
            <a:xfrm>
              <a:off x="1" y="2277145"/>
              <a:ext cx="4371108" cy="29490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5" name="Rectangle 34">
              <a:extLst>
                <a:ext uri="{FF2B5EF4-FFF2-40B4-BE49-F238E27FC236}">
                  <a16:creationId xmlns:a16="http://schemas.microsoft.com/office/drawing/2014/main" id="{A34587A9-B51D-4D62-B538-D0F0D65AF1A0}"/>
                </a:ext>
              </a:extLst>
            </p:cNvPr>
            <p:cNvSpPr/>
            <p:nvPr userDrawn="1"/>
          </p:nvSpPr>
          <p:spPr>
            <a:xfrm>
              <a:off x="7183582" y="2277145"/>
              <a:ext cx="3590087" cy="29490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9" name="Rectangle 38">
              <a:extLst>
                <a:ext uri="{FF2B5EF4-FFF2-40B4-BE49-F238E27FC236}">
                  <a16:creationId xmlns:a16="http://schemas.microsoft.com/office/drawing/2014/main" id="{3D609D81-8C6A-4AC8-89D9-81E2FE7B407D}"/>
                </a:ext>
              </a:extLst>
            </p:cNvPr>
            <p:cNvSpPr/>
            <p:nvPr userDrawn="1"/>
          </p:nvSpPr>
          <p:spPr>
            <a:xfrm>
              <a:off x="4058904" y="2277145"/>
              <a:ext cx="2861718" cy="29490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3" name="Rectangle 32">
              <a:extLst>
                <a:ext uri="{FF2B5EF4-FFF2-40B4-BE49-F238E27FC236}">
                  <a16:creationId xmlns:a16="http://schemas.microsoft.com/office/drawing/2014/main" id="{F0399B2B-8DDE-4AD6-82D5-DDDCFFDEB76D}"/>
                </a:ext>
              </a:extLst>
            </p:cNvPr>
            <p:cNvSpPr/>
            <p:nvPr userDrawn="1"/>
          </p:nvSpPr>
          <p:spPr>
            <a:xfrm>
              <a:off x="5984309" y="4573928"/>
              <a:ext cx="2394108" cy="2286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4" name="Rectangle 33">
              <a:extLst>
                <a:ext uri="{FF2B5EF4-FFF2-40B4-BE49-F238E27FC236}">
                  <a16:creationId xmlns:a16="http://schemas.microsoft.com/office/drawing/2014/main" id="{591515F0-BF0D-403B-8287-06F400A87DED}"/>
                </a:ext>
              </a:extLst>
            </p:cNvPr>
            <p:cNvSpPr/>
            <p:nvPr userDrawn="1"/>
          </p:nvSpPr>
          <p:spPr>
            <a:xfrm>
              <a:off x="9833970" y="4573928"/>
              <a:ext cx="2353950" cy="2286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Rectangle 31">
              <a:extLst>
                <a:ext uri="{FF2B5EF4-FFF2-40B4-BE49-F238E27FC236}">
                  <a16:creationId xmlns:a16="http://schemas.microsoft.com/office/drawing/2014/main" id="{BD609ABF-B194-4497-AE30-E2D5B3BAC2AD}"/>
                </a:ext>
              </a:extLst>
            </p:cNvPr>
            <p:cNvSpPr/>
            <p:nvPr userDrawn="1"/>
          </p:nvSpPr>
          <p:spPr>
            <a:xfrm>
              <a:off x="1720042" y="4573928"/>
              <a:ext cx="2338862" cy="228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19" name="Espace réservé d’image 4">
            <a:extLst>
              <a:ext uri="{FF2B5EF4-FFF2-40B4-BE49-F238E27FC236}">
                <a16:creationId xmlns:a16="http://schemas.microsoft.com/office/drawing/2014/main" id="{1FFC4A27-82C1-409D-B822-91EB3DF28632}"/>
              </a:ext>
            </a:extLst>
          </p:cNvPr>
          <p:cNvSpPr>
            <a:spLocks noGrp="1"/>
          </p:cNvSpPr>
          <p:nvPr>
            <p:ph type="pic" sz="quarter" idx="10" hasCustomPrompt="1"/>
          </p:nvPr>
        </p:nvSpPr>
        <p:spPr>
          <a:xfrm>
            <a:off x="0" y="-6926"/>
            <a:ext cx="5974381" cy="2284072"/>
          </a:xfrm>
          <a:solidFill>
            <a:schemeClr val="tx2">
              <a:lumMod val="20000"/>
              <a:lumOff val="80000"/>
            </a:schemeClr>
          </a:solidFill>
        </p:spPr>
        <p:txBody>
          <a:bodyPr rtlCol="0" anchor="ctr"/>
          <a:lstStyle>
            <a:lvl1pPr marL="0" indent="0" algn="ctr">
              <a:buNone/>
              <a:defRPr/>
            </a:lvl1pPr>
          </a:lstStyle>
          <a:p>
            <a:pPr rtl="0"/>
            <a:r>
              <a:rPr lang="fr-FR" noProof="0"/>
              <a:t>Ajouter une image </a:t>
            </a:r>
          </a:p>
        </p:txBody>
      </p:sp>
      <p:sp>
        <p:nvSpPr>
          <p:cNvPr id="20" name="Espace réservé d’image 4">
            <a:extLst>
              <a:ext uri="{FF2B5EF4-FFF2-40B4-BE49-F238E27FC236}">
                <a16:creationId xmlns:a16="http://schemas.microsoft.com/office/drawing/2014/main" id="{E517C499-361C-4FCF-8C76-A84557059CA2}"/>
              </a:ext>
            </a:extLst>
          </p:cNvPr>
          <p:cNvSpPr>
            <a:spLocks noGrp="1"/>
          </p:cNvSpPr>
          <p:nvPr>
            <p:ph type="pic" sz="quarter" idx="11" hasCustomPrompt="1"/>
          </p:nvPr>
        </p:nvSpPr>
        <p:spPr>
          <a:xfrm>
            <a:off x="-999" y="4585314"/>
            <a:ext cx="1975104" cy="2272686"/>
          </a:xfrm>
          <a:solidFill>
            <a:schemeClr val="tx2">
              <a:lumMod val="20000"/>
              <a:lumOff val="80000"/>
            </a:schemeClr>
          </a:solidFill>
        </p:spPr>
        <p:txBody>
          <a:bodyPr rtlCol="0" anchor="ctr">
            <a:normAutofit/>
          </a:bodyPr>
          <a:lstStyle>
            <a:lvl1pPr marL="0" indent="0" algn="ctr">
              <a:buNone/>
              <a:defRPr sz="2000"/>
            </a:lvl1pPr>
          </a:lstStyle>
          <a:p>
            <a:pPr rtl="0"/>
            <a:r>
              <a:rPr lang="fr-FR" noProof="0"/>
              <a:t>Ajouter une image </a:t>
            </a:r>
          </a:p>
        </p:txBody>
      </p:sp>
      <p:sp>
        <p:nvSpPr>
          <p:cNvPr id="21" name="Espace réservé d’image 4">
            <a:extLst>
              <a:ext uri="{FF2B5EF4-FFF2-40B4-BE49-F238E27FC236}">
                <a16:creationId xmlns:a16="http://schemas.microsoft.com/office/drawing/2014/main" id="{B0D9F1AE-68C6-45F0-804B-096F9B883B27}"/>
              </a:ext>
            </a:extLst>
          </p:cNvPr>
          <p:cNvSpPr>
            <a:spLocks noGrp="1"/>
          </p:cNvSpPr>
          <p:nvPr>
            <p:ph type="pic" sz="quarter" idx="12" hasCustomPrompt="1"/>
          </p:nvPr>
        </p:nvSpPr>
        <p:spPr>
          <a:xfrm>
            <a:off x="4063276" y="4580316"/>
            <a:ext cx="1911105" cy="2272686"/>
          </a:xfrm>
          <a:solidFill>
            <a:schemeClr val="tx2">
              <a:lumMod val="20000"/>
              <a:lumOff val="80000"/>
            </a:schemeClr>
          </a:solidFill>
        </p:spPr>
        <p:txBody>
          <a:bodyPr rtlCol="0" anchor="ctr">
            <a:normAutofit/>
          </a:bodyPr>
          <a:lstStyle>
            <a:lvl1pPr marL="0" indent="0" algn="ctr">
              <a:buNone/>
              <a:defRPr sz="2000"/>
            </a:lvl1pPr>
          </a:lstStyle>
          <a:p>
            <a:pPr rtl="0"/>
            <a:r>
              <a:rPr lang="fr-FR" noProof="0"/>
              <a:t>Ajouter une image </a:t>
            </a:r>
          </a:p>
        </p:txBody>
      </p:sp>
      <p:sp>
        <p:nvSpPr>
          <p:cNvPr id="23" name="Espace réservé d’image 4">
            <a:extLst>
              <a:ext uri="{FF2B5EF4-FFF2-40B4-BE49-F238E27FC236}">
                <a16:creationId xmlns:a16="http://schemas.microsoft.com/office/drawing/2014/main" id="{143096DE-80D7-48ED-BC3F-2E6D3ED978B7}"/>
              </a:ext>
            </a:extLst>
          </p:cNvPr>
          <p:cNvSpPr>
            <a:spLocks noGrp="1"/>
          </p:cNvSpPr>
          <p:nvPr>
            <p:ph type="pic" sz="quarter" idx="13" hasCustomPrompt="1"/>
          </p:nvPr>
        </p:nvSpPr>
        <p:spPr>
          <a:xfrm>
            <a:off x="5989060" y="2281562"/>
            <a:ext cx="1911105" cy="2272686"/>
          </a:xfrm>
          <a:solidFill>
            <a:schemeClr val="tx2">
              <a:lumMod val="20000"/>
              <a:lumOff val="80000"/>
            </a:schemeClr>
          </a:solidFill>
        </p:spPr>
        <p:txBody>
          <a:bodyPr rtlCol="0" anchor="ctr">
            <a:normAutofit/>
          </a:bodyPr>
          <a:lstStyle>
            <a:lvl1pPr marL="0" indent="0" algn="ctr">
              <a:buNone/>
              <a:defRPr sz="2000"/>
            </a:lvl1pPr>
          </a:lstStyle>
          <a:p>
            <a:pPr rtl="0"/>
            <a:r>
              <a:rPr lang="fr-FR" noProof="0"/>
              <a:t>Ajouter une image </a:t>
            </a:r>
          </a:p>
        </p:txBody>
      </p:sp>
      <p:sp>
        <p:nvSpPr>
          <p:cNvPr id="24" name="Espace réservé d’image 4">
            <a:extLst>
              <a:ext uri="{FF2B5EF4-FFF2-40B4-BE49-F238E27FC236}">
                <a16:creationId xmlns:a16="http://schemas.microsoft.com/office/drawing/2014/main" id="{2A457750-32D8-47A2-A18B-3ED01538E571}"/>
              </a:ext>
            </a:extLst>
          </p:cNvPr>
          <p:cNvSpPr>
            <a:spLocks noGrp="1"/>
          </p:cNvSpPr>
          <p:nvPr>
            <p:ph type="pic" sz="quarter" idx="14" hasCustomPrompt="1"/>
          </p:nvPr>
        </p:nvSpPr>
        <p:spPr>
          <a:xfrm>
            <a:off x="7915979" y="-10803"/>
            <a:ext cx="1911105" cy="2272686"/>
          </a:xfrm>
          <a:solidFill>
            <a:schemeClr val="tx2">
              <a:lumMod val="20000"/>
              <a:lumOff val="80000"/>
            </a:schemeClr>
          </a:solidFill>
        </p:spPr>
        <p:txBody>
          <a:bodyPr rtlCol="0" anchor="ctr">
            <a:normAutofit/>
          </a:bodyPr>
          <a:lstStyle>
            <a:lvl1pPr marL="0" indent="0" algn="ctr">
              <a:buNone/>
              <a:defRPr sz="2000"/>
            </a:lvl1pPr>
          </a:lstStyle>
          <a:p>
            <a:pPr rtl="0"/>
            <a:r>
              <a:rPr lang="fr-FR" noProof="0"/>
              <a:t>Ajouter une image </a:t>
            </a:r>
          </a:p>
        </p:txBody>
      </p:sp>
      <p:sp>
        <p:nvSpPr>
          <p:cNvPr id="25" name="Espace réservé d’image 4">
            <a:extLst>
              <a:ext uri="{FF2B5EF4-FFF2-40B4-BE49-F238E27FC236}">
                <a16:creationId xmlns:a16="http://schemas.microsoft.com/office/drawing/2014/main" id="{E51D20A8-A27D-4E6C-8047-D670C07794AB}"/>
              </a:ext>
            </a:extLst>
          </p:cNvPr>
          <p:cNvSpPr>
            <a:spLocks noGrp="1"/>
          </p:cNvSpPr>
          <p:nvPr>
            <p:ph type="pic" sz="quarter" idx="15" hasCustomPrompt="1"/>
          </p:nvPr>
        </p:nvSpPr>
        <p:spPr>
          <a:xfrm>
            <a:off x="7910183" y="4567581"/>
            <a:ext cx="1911105" cy="2272686"/>
          </a:xfrm>
          <a:solidFill>
            <a:schemeClr val="tx2">
              <a:lumMod val="20000"/>
              <a:lumOff val="80000"/>
            </a:schemeClr>
          </a:solidFill>
        </p:spPr>
        <p:txBody>
          <a:bodyPr rtlCol="0" anchor="ctr">
            <a:normAutofit/>
          </a:bodyPr>
          <a:lstStyle>
            <a:lvl1pPr marL="0" indent="0" algn="ctr">
              <a:buNone/>
              <a:defRPr sz="2000"/>
            </a:lvl1pPr>
          </a:lstStyle>
          <a:p>
            <a:pPr rtl="0"/>
            <a:r>
              <a:rPr lang="fr-FR" noProof="0"/>
              <a:t>Ajouter une image </a:t>
            </a:r>
          </a:p>
        </p:txBody>
      </p:sp>
      <p:sp>
        <p:nvSpPr>
          <p:cNvPr id="26" name="Espace réservé d’image 4">
            <a:extLst>
              <a:ext uri="{FF2B5EF4-FFF2-40B4-BE49-F238E27FC236}">
                <a16:creationId xmlns:a16="http://schemas.microsoft.com/office/drawing/2014/main" id="{3CDA776B-59EE-43C5-AFA5-E86B0457E532}"/>
              </a:ext>
            </a:extLst>
          </p:cNvPr>
          <p:cNvSpPr>
            <a:spLocks noGrp="1"/>
          </p:cNvSpPr>
          <p:nvPr>
            <p:ph type="pic" sz="quarter" idx="16" hasCustomPrompt="1"/>
          </p:nvPr>
        </p:nvSpPr>
        <p:spPr>
          <a:xfrm>
            <a:off x="9838511" y="2277145"/>
            <a:ext cx="2347022" cy="2272686"/>
          </a:xfrm>
          <a:solidFill>
            <a:schemeClr val="tx2">
              <a:lumMod val="20000"/>
              <a:lumOff val="80000"/>
            </a:schemeClr>
          </a:solidFill>
        </p:spPr>
        <p:txBody>
          <a:bodyPr rtlCol="0" anchor="ctr">
            <a:normAutofit/>
          </a:bodyPr>
          <a:lstStyle>
            <a:lvl1pPr marL="0" indent="0" algn="ctr">
              <a:buNone/>
              <a:defRPr sz="2000"/>
            </a:lvl1pPr>
          </a:lstStyle>
          <a:p>
            <a:pPr rtl="0"/>
            <a:r>
              <a:rPr lang="fr-FR" noProof="0"/>
              <a:t>Ajouter une image </a:t>
            </a:r>
          </a:p>
        </p:txBody>
      </p:sp>
      <p:sp>
        <p:nvSpPr>
          <p:cNvPr id="2" name="Titre 1">
            <a:extLst>
              <a:ext uri="{FF2B5EF4-FFF2-40B4-BE49-F238E27FC236}">
                <a16:creationId xmlns:a16="http://schemas.microsoft.com/office/drawing/2014/main" id="{2E6A96BD-B6AC-4441-9EB5-EF715B563CC5}"/>
              </a:ext>
            </a:extLst>
          </p:cNvPr>
          <p:cNvSpPr>
            <a:spLocks noGrp="1"/>
          </p:cNvSpPr>
          <p:nvPr>
            <p:ph type="title"/>
          </p:nvPr>
        </p:nvSpPr>
        <p:spPr>
          <a:xfrm>
            <a:off x="231963" y="2688921"/>
            <a:ext cx="5537368" cy="1325563"/>
          </a:xfrm>
        </p:spPr>
        <p:txBody>
          <a:bodyPr rtlCol="0">
            <a:normAutofit/>
          </a:bodyPr>
          <a:lstStyle>
            <a:lvl1pPr>
              <a:defRPr sz="3200">
                <a:solidFill>
                  <a:schemeClr val="bg1"/>
                </a:solidFill>
              </a:defRPr>
            </a:lvl1pPr>
          </a:lstStyle>
          <a:p>
            <a:pPr rtl="0"/>
            <a:r>
              <a:rPr lang="fr-FR" noProof="0"/>
              <a:t>Modifiez le style du titre</a:t>
            </a:r>
          </a:p>
        </p:txBody>
      </p:sp>
    </p:spTree>
    <p:extLst>
      <p:ext uri="{BB962C8B-B14F-4D97-AF65-F5344CB8AC3E}">
        <p14:creationId xmlns:p14="http://schemas.microsoft.com/office/powerpoint/2010/main" val="1943017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rtlCol="0"/>
          <a:lstStyle/>
          <a:p>
            <a:pPr rtl="0"/>
            <a:r>
              <a:rPr lang="fr-FR" noProof="0"/>
              <a:t>Cliquez sur l'icône pour ajouter une image</a:t>
            </a:r>
          </a:p>
        </p:txBody>
      </p:sp>
      <p:sp useBgFill="1">
        <p:nvSpPr>
          <p:cNvPr id="10" name="Titre 1">
            <a:extLst>
              <a:ext uri="{FF2B5EF4-FFF2-40B4-BE49-F238E27FC236}">
                <a16:creationId xmlns:a16="http://schemas.microsoft.com/office/drawing/2014/main" id="{E234E1C5-BD1C-4142-BA62-2A1D902B606D}"/>
              </a:ext>
            </a:extLst>
          </p:cNvPr>
          <p:cNvSpPr>
            <a:spLocks noGrp="1"/>
          </p:cNvSpPr>
          <p:nvPr>
            <p:ph type="ctrTitle"/>
          </p:nvPr>
        </p:nvSpPr>
        <p:spPr>
          <a:xfrm>
            <a:off x="2263430" y="1762887"/>
            <a:ext cx="7665140" cy="2140251"/>
          </a:xfrm>
        </p:spPr>
        <p:txBody>
          <a:bodyPr tIns="365760" rtlCol="0" anchor="ctr">
            <a:normAutofit/>
          </a:bodyPr>
          <a:lstStyle>
            <a:lvl1pPr algn="ctr">
              <a:defRPr sz="5400"/>
            </a:lvl1pPr>
          </a:lstStyle>
          <a:p>
            <a:pPr rtl="0"/>
            <a:r>
              <a:rPr lang="fr-FR" sz="4800" noProof="0"/>
              <a:t>Modifiez le style du titre</a:t>
            </a:r>
          </a:p>
        </p:txBody>
      </p:sp>
      <p:sp useBgFill="1">
        <p:nvSpPr>
          <p:cNvPr id="12" name="Sous-titre 2" descr="Tag=AccentColor&#10;Flavor=Light&#10;Target=Text">
            <a:extLst>
              <a:ext uri="{FF2B5EF4-FFF2-40B4-BE49-F238E27FC236}">
                <a16:creationId xmlns:a16="http://schemas.microsoft.com/office/drawing/2014/main" id="{DED57426-1707-4704-8E09-2F76090515F3}"/>
              </a:ext>
            </a:extLst>
          </p:cNvPr>
          <p:cNvSpPr>
            <a:spLocks noGrp="1"/>
          </p:cNvSpPr>
          <p:nvPr>
            <p:ph type="subTitle" idx="1"/>
          </p:nvPr>
        </p:nvSpPr>
        <p:spPr>
          <a:xfrm>
            <a:off x="2263430" y="3903138"/>
            <a:ext cx="7665139" cy="1191977"/>
          </a:xfrm>
        </p:spPr>
        <p:txBody>
          <a:bodyPr rtlCol="0"/>
          <a:lstStyle>
            <a:lvl1pPr marL="0" indent="0" algn="ctr">
              <a:buNone/>
              <a:defRPr/>
            </a:lvl1pPr>
          </a:lstStyle>
          <a:p>
            <a:pPr rtl="0"/>
            <a:r>
              <a:rPr lang="fr-FR" noProof="0"/>
              <a:t>Modifiez le style des sous-titres du masque</a:t>
            </a:r>
          </a:p>
        </p:txBody>
      </p:sp>
    </p:spTree>
    <p:extLst>
      <p:ext uri="{BB962C8B-B14F-4D97-AF65-F5344CB8AC3E}">
        <p14:creationId xmlns:p14="http://schemas.microsoft.com/office/powerpoint/2010/main" val="3265909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1B2FCC-99C4-4C2B-99B4-9C5E13D5344B}"/>
              </a:ext>
            </a:extLst>
          </p:cNvPr>
          <p:cNvSpPr>
            <a:spLocks noGrp="1"/>
          </p:cNvSpPr>
          <p:nvPr>
            <p:ph type="title"/>
          </p:nvPr>
        </p:nvSpPr>
        <p:spPr>
          <a:xfrm>
            <a:off x="8050975" y="782122"/>
            <a:ext cx="3619500" cy="2492828"/>
          </a:xfrm>
        </p:spPr>
        <p:txBody>
          <a:bodyPr rtlCol="0" anchor="b"/>
          <a:lstStyle>
            <a:lvl1pPr algn="l">
              <a:spcBef>
                <a:spcPts val="960"/>
              </a:spcBef>
              <a:spcAft>
                <a:spcPts val="600"/>
              </a:spcAft>
              <a:defRPr/>
            </a:lvl1pPr>
          </a:lstStyle>
          <a:p>
            <a:pPr rtl="0"/>
            <a:r>
              <a:rPr lang="fr-FR" noProof="0"/>
              <a:t>Modifiez le style du titre</a:t>
            </a:r>
          </a:p>
        </p:txBody>
      </p:sp>
      <p:sp>
        <p:nvSpPr>
          <p:cNvPr id="11" name="Espace réservé d’image 10">
            <a:extLst>
              <a:ext uri="{FF2B5EF4-FFF2-40B4-BE49-F238E27FC236}">
                <a16:creationId xmlns:a16="http://schemas.microsoft.com/office/drawing/2014/main" id="{8958888C-33C4-45BB-9053-0F238EBC2503}"/>
              </a:ext>
            </a:extLst>
          </p:cNvPr>
          <p:cNvSpPr>
            <a:spLocks noGrp="1"/>
          </p:cNvSpPr>
          <p:nvPr>
            <p:ph type="pic" sz="quarter" idx="13"/>
          </p:nvPr>
        </p:nvSpPr>
        <p:spPr>
          <a:xfrm>
            <a:off x="-4740" y="0"/>
            <a:ext cx="3754712" cy="2675444"/>
          </a:xfrm>
          <a:ln>
            <a:noFill/>
          </a:ln>
        </p:spPr>
        <p:txBody>
          <a:bodyPr rtlCol="0"/>
          <a:lstStyle/>
          <a:p>
            <a:pPr rtl="0"/>
            <a:r>
              <a:rPr lang="fr-FR" noProof="0"/>
              <a:t>Cliquez sur l'icône pour ajouter une image</a:t>
            </a:r>
          </a:p>
        </p:txBody>
      </p:sp>
      <p:sp>
        <p:nvSpPr>
          <p:cNvPr id="19" name="Espace réservé d’image 10">
            <a:extLst>
              <a:ext uri="{FF2B5EF4-FFF2-40B4-BE49-F238E27FC236}">
                <a16:creationId xmlns:a16="http://schemas.microsoft.com/office/drawing/2014/main" id="{B5F49914-A317-424F-9214-203370D7674B}"/>
              </a:ext>
            </a:extLst>
          </p:cNvPr>
          <p:cNvSpPr>
            <a:spLocks noGrp="1"/>
          </p:cNvSpPr>
          <p:nvPr>
            <p:ph type="pic" sz="quarter" idx="14"/>
          </p:nvPr>
        </p:nvSpPr>
        <p:spPr>
          <a:xfrm>
            <a:off x="3749972" y="0"/>
            <a:ext cx="3793815" cy="2675444"/>
          </a:xfrm>
          <a:ln>
            <a:noFill/>
          </a:ln>
        </p:spPr>
        <p:txBody>
          <a:bodyPr rtlCol="0"/>
          <a:lstStyle/>
          <a:p>
            <a:pPr rtl="0"/>
            <a:r>
              <a:rPr lang="fr-FR" noProof="0"/>
              <a:t>Cliquez sur l'icône pour ajouter une image</a:t>
            </a:r>
          </a:p>
        </p:txBody>
      </p:sp>
      <p:sp>
        <p:nvSpPr>
          <p:cNvPr id="20" name="Espace réservé d’image 10">
            <a:extLst>
              <a:ext uri="{FF2B5EF4-FFF2-40B4-BE49-F238E27FC236}">
                <a16:creationId xmlns:a16="http://schemas.microsoft.com/office/drawing/2014/main" id="{B68EE34D-80C0-4CEE-99D1-3C91F6626DFF}"/>
              </a:ext>
            </a:extLst>
          </p:cNvPr>
          <p:cNvSpPr>
            <a:spLocks noGrp="1"/>
          </p:cNvSpPr>
          <p:nvPr>
            <p:ph type="pic" sz="quarter" idx="15"/>
          </p:nvPr>
        </p:nvSpPr>
        <p:spPr>
          <a:xfrm>
            <a:off x="-4740" y="2675444"/>
            <a:ext cx="7543904" cy="4182556"/>
          </a:xfrm>
          <a:ln>
            <a:noFill/>
          </a:ln>
        </p:spPr>
        <p:txBody>
          <a:bodyPr rtlCol="0"/>
          <a:lstStyle/>
          <a:p>
            <a:pPr rtl="0"/>
            <a:r>
              <a:rPr lang="fr-FR" noProof="0"/>
              <a:t>Cliquez sur l'icône pour ajouter une image</a:t>
            </a:r>
          </a:p>
        </p:txBody>
      </p:sp>
      <p:sp>
        <p:nvSpPr>
          <p:cNvPr id="12" name="Espace réservé du pied de page 4">
            <a:extLst>
              <a:ext uri="{FF2B5EF4-FFF2-40B4-BE49-F238E27FC236}">
                <a16:creationId xmlns:a16="http://schemas.microsoft.com/office/drawing/2014/main" id="{25E34894-A499-4CC3-9F3E-BB0B1268CC35}"/>
              </a:ext>
            </a:extLst>
          </p:cNvPr>
          <p:cNvSpPr>
            <a:spLocks noGrp="1"/>
          </p:cNvSpPr>
          <p:nvPr>
            <p:ph type="ftr" sz="quarter" idx="11"/>
          </p:nvPr>
        </p:nvSpPr>
        <p:spPr>
          <a:xfrm>
            <a:off x="913795" y="6000749"/>
            <a:ext cx="6672865" cy="365125"/>
          </a:xfrm>
        </p:spPr>
        <p:txBody>
          <a:bodyPr rtlCol="0"/>
          <a:lstStyle/>
          <a:p>
            <a:pPr rtl="0"/>
            <a:r>
              <a:rPr lang="fr-FR" noProof="0"/>
              <a:t>Exemple de texte de pied de page</a:t>
            </a:r>
          </a:p>
        </p:txBody>
      </p:sp>
      <p:sp>
        <p:nvSpPr>
          <p:cNvPr id="23" name="Espace réservé du texte 22">
            <a:extLst>
              <a:ext uri="{FF2B5EF4-FFF2-40B4-BE49-F238E27FC236}">
                <a16:creationId xmlns:a16="http://schemas.microsoft.com/office/drawing/2014/main" id="{6F37D4A7-7BA4-4331-82C1-818D1B5B05B2}"/>
              </a:ext>
            </a:extLst>
          </p:cNvPr>
          <p:cNvSpPr>
            <a:spLocks noGrp="1"/>
          </p:cNvSpPr>
          <p:nvPr>
            <p:ph type="body" sz="quarter" idx="17" hasCustomPrompt="1"/>
          </p:nvPr>
        </p:nvSpPr>
        <p:spPr>
          <a:xfrm>
            <a:off x="8042275" y="3592286"/>
            <a:ext cx="3619500" cy="1992313"/>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lvl1pPr>
              <a:defRPr/>
            </a:lvl1pPr>
          </a:lstStyle>
          <a:p>
            <a:pPr rtl="0"/>
            <a:r>
              <a:rPr lang="fr-FR" noProof="0"/>
              <a:t>20XX</a:t>
            </a:r>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pPr/>
              <a:t>‹N°›</a:t>
            </a:fld>
            <a:endParaRPr lang="fr-FR" noProof="0"/>
          </a:p>
        </p:txBody>
      </p:sp>
    </p:spTree>
    <p:extLst>
      <p:ext uri="{BB962C8B-B14F-4D97-AF65-F5344CB8AC3E}">
        <p14:creationId xmlns:p14="http://schemas.microsoft.com/office/powerpoint/2010/main" val="2005251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re 1"/>
          <p:cNvSpPr>
            <a:spLocks noGrp="1"/>
          </p:cNvSpPr>
          <p:nvPr>
            <p:ph type="ctrTitle"/>
          </p:nvPr>
        </p:nvSpPr>
        <p:spPr>
          <a:xfrm>
            <a:off x="913335" y="1233378"/>
            <a:ext cx="5697102" cy="1405366"/>
          </a:xfrm>
        </p:spPr>
        <p:txBody>
          <a:bodyPr rtlCol="0" anchor="b">
            <a:noAutofit/>
          </a:bodyPr>
          <a:lstStyle>
            <a:lvl1pPr algn="ctr">
              <a:defRPr sz="4000"/>
            </a:lvl1pPr>
          </a:lstStyle>
          <a:p>
            <a:pPr rtl="0"/>
            <a:r>
              <a:rPr lang="fr-FR" noProof="0"/>
              <a:t>Modifiez le style du titre</a:t>
            </a:r>
          </a:p>
        </p:txBody>
      </p:sp>
      <p:sp>
        <p:nvSpPr>
          <p:cNvPr id="3" name="Sous-titre 2"/>
          <p:cNvSpPr>
            <a:spLocks noGrp="1"/>
          </p:cNvSpPr>
          <p:nvPr>
            <p:ph type="subTitle" idx="1"/>
          </p:nvPr>
        </p:nvSpPr>
        <p:spPr>
          <a:xfrm>
            <a:off x="913795" y="3002281"/>
            <a:ext cx="5686437" cy="2271393"/>
          </a:xfrm>
        </p:spPr>
        <p:txBody>
          <a:bodyPr rtlCol="0" anchor="t">
            <a:normAutofit/>
          </a:bodyPr>
          <a:lstStyle>
            <a:lvl1pPr marL="0" indent="0" algn="ctr">
              <a:buNone/>
              <a:defRPr lang="en-US" sz="2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5" name="Espace réservé du pied de page 4"/>
          <p:cNvSpPr>
            <a:spLocks noGrp="1"/>
          </p:cNvSpPr>
          <p:nvPr>
            <p:ph type="ftr" sz="quarter" idx="11"/>
          </p:nvPr>
        </p:nvSpPr>
        <p:spPr/>
        <p:txBody>
          <a:bodyPr rtlCol="0"/>
          <a:lstStyle/>
          <a:p>
            <a:pPr rtl="0"/>
            <a:r>
              <a:rPr lang="fr-FR" noProof="0"/>
              <a:t>Exemple de texte de pied de page</a:t>
            </a:r>
          </a:p>
        </p:txBody>
      </p:sp>
      <p:sp>
        <p:nvSpPr>
          <p:cNvPr id="13" name="Espace réservé d’image 12">
            <a:extLst>
              <a:ext uri="{FF2B5EF4-FFF2-40B4-BE49-F238E27FC236}">
                <a16:creationId xmlns:a16="http://schemas.microsoft.com/office/drawing/2014/main" id="{F93FCD85-64A9-4257-8703-568A1629E13D}"/>
              </a:ext>
            </a:extLst>
          </p:cNvPr>
          <p:cNvSpPr>
            <a:spLocks noGrp="1"/>
          </p:cNvSpPr>
          <p:nvPr>
            <p:ph type="pic" sz="quarter" idx="13"/>
          </p:nvPr>
        </p:nvSpPr>
        <p:spPr>
          <a:xfrm>
            <a:off x="7596864" y="0"/>
            <a:ext cx="4572000" cy="6858000"/>
          </a:xfrm>
        </p:spPr>
        <p:txBody>
          <a:bodyPr rtlCol="0"/>
          <a:lstStyle/>
          <a:p>
            <a:pPr rtl="0"/>
            <a:r>
              <a:rPr lang="fr-FR" noProof="0"/>
              <a:t>Cliquez sur l'icône pour ajouter une image</a:t>
            </a:r>
          </a:p>
        </p:txBody>
      </p:sp>
      <p:pic>
        <p:nvPicPr>
          <p:cNvPr id="9" name="Image 8">
            <a:extLst>
              <a:ext uri="{FF2B5EF4-FFF2-40B4-BE49-F238E27FC236}">
                <a16:creationId xmlns:a16="http://schemas.microsoft.com/office/drawing/2014/main" id="{1A47AB1B-8039-41F6-A255-B03F33FB63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10" name="Espace réservé de la date 3">
            <a:extLst>
              <a:ext uri="{FF2B5EF4-FFF2-40B4-BE49-F238E27FC236}">
                <a16:creationId xmlns:a16="http://schemas.microsoft.com/office/drawing/2014/main" id="{FBC8FC98-420D-47E9-A6BF-65337349F5D7}"/>
              </a:ext>
            </a:extLst>
          </p:cNvPr>
          <p:cNvSpPr>
            <a:spLocks noGrp="1"/>
          </p:cNvSpPr>
          <p:nvPr>
            <p:ph type="dt" sz="half" idx="10"/>
          </p:nvPr>
        </p:nvSpPr>
        <p:spPr>
          <a:xfrm>
            <a:off x="7678736" y="6000749"/>
            <a:ext cx="2743200" cy="365125"/>
          </a:xfrm>
        </p:spPr>
        <p:txBody>
          <a:bodyPr rtlCol="0"/>
          <a:lstStyle>
            <a:lvl1pPr>
              <a:defRPr/>
            </a:lvl1pPr>
          </a:lstStyle>
          <a:p>
            <a:pPr rtl="0"/>
            <a:r>
              <a:rPr lang="fr-FR" noProof="0"/>
              <a:t>20XX</a:t>
            </a:r>
          </a:p>
        </p:txBody>
      </p:sp>
      <p:sp>
        <p:nvSpPr>
          <p:cNvPr id="11" name="Espace réservé du numéro de diapositive 5">
            <a:extLst>
              <a:ext uri="{FF2B5EF4-FFF2-40B4-BE49-F238E27FC236}">
                <a16:creationId xmlns:a16="http://schemas.microsoft.com/office/drawing/2014/main" id="{016EE41C-5E1E-448A-AC09-A8C32B4A87FA}"/>
              </a:ext>
            </a:extLst>
          </p:cNvPr>
          <p:cNvSpPr>
            <a:spLocks noGrp="1"/>
          </p:cNvSpPr>
          <p:nvPr>
            <p:ph type="sldNum" sz="quarter" idx="12"/>
          </p:nvPr>
        </p:nvSpPr>
        <p:spPr>
          <a:xfrm>
            <a:off x="10514011" y="6000749"/>
            <a:ext cx="753545" cy="365125"/>
          </a:xfrm>
        </p:spPr>
        <p:txBody>
          <a:bodyPr rtlCol="0"/>
          <a:lstStyle/>
          <a:p>
            <a:pPr rtl="0"/>
            <a:fld id="{3A98EE3D-8CD1-4C3F-BD1C-C98C9596463C}" type="slidenum">
              <a:rPr lang="fr-FR" noProof="0" smtClean="0"/>
              <a:pPr/>
              <a:t>‹N°›</a:t>
            </a:fld>
            <a:endParaRPr lang="fr-FR" noProof="0"/>
          </a:p>
        </p:txBody>
      </p:sp>
    </p:spTree>
    <p:extLst>
      <p:ext uri="{BB962C8B-B14F-4D97-AF65-F5344CB8AC3E}">
        <p14:creationId xmlns:p14="http://schemas.microsoft.com/office/powerpoint/2010/main" val="444164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aut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370693" y="4913529"/>
            <a:ext cx="9440034" cy="680691"/>
          </a:xfrm>
        </p:spPr>
        <p:txBody>
          <a:bodyPr rtlCol="0"/>
          <a:lstStyle/>
          <a:p>
            <a:pPr rtl="0"/>
            <a:r>
              <a:rPr lang="fr-FR" noProof="0"/>
              <a:t>Modifiez le style du titre</a:t>
            </a:r>
          </a:p>
        </p:txBody>
      </p:sp>
      <p:sp>
        <p:nvSpPr>
          <p:cNvPr id="8" name="Sous-titre 2">
            <a:extLst>
              <a:ext uri="{FF2B5EF4-FFF2-40B4-BE49-F238E27FC236}">
                <a16:creationId xmlns:a16="http://schemas.microsoft.com/office/drawing/2014/main" id="{29CC1453-4E18-4960-B6D5-529F625B9A3C}"/>
              </a:ext>
            </a:extLst>
          </p:cNvPr>
          <p:cNvSpPr>
            <a:spLocks noGrp="1"/>
          </p:cNvSpPr>
          <p:nvPr>
            <p:ph type="subTitle" idx="1" hasCustomPrompt="1"/>
          </p:nvPr>
        </p:nvSpPr>
        <p:spPr>
          <a:xfrm>
            <a:off x="1370693" y="5713343"/>
            <a:ext cx="9440034" cy="436942"/>
          </a:xfrm>
        </p:spPr>
        <p:txBody>
          <a:bodyPr rtlCol="0"/>
          <a:lstStyle>
            <a:lvl1pPr marL="36900" indent="0" algn="ctr">
              <a:buNone/>
              <a:defRPr/>
            </a:lvl1pPr>
          </a:lstStyle>
          <a:p>
            <a:pPr rtl="0"/>
            <a:r>
              <a:rPr lang="fr-FR" noProof="0"/>
              <a:t>Sous-titre</a:t>
            </a:r>
          </a:p>
        </p:txBody>
      </p:sp>
      <p:sp>
        <p:nvSpPr>
          <p:cNvPr id="16" name="Espace réservé d’image 15">
            <a:extLst>
              <a:ext uri="{FF2B5EF4-FFF2-40B4-BE49-F238E27FC236}">
                <a16:creationId xmlns:a16="http://schemas.microsoft.com/office/drawing/2014/main" id="{ADDA07CD-6F66-4875-B1ED-5D11B9642B31}"/>
              </a:ext>
            </a:extLst>
          </p:cNvPr>
          <p:cNvSpPr>
            <a:spLocks noGrp="1"/>
          </p:cNvSpPr>
          <p:nvPr>
            <p:ph type="pic" sz="quarter" idx="13"/>
          </p:nvPr>
        </p:nvSpPr>
        <p:spPr>
          <a:xfrm>
            <a:off x="642938" y="642938"/>
            <a:ext cx="5130800" cy="3303587"/>
          </a:xfrm>
        </p:spPr>
        <p:txBody>
          <a:bodyPr rtlCol="0"/>
          <a:lstStyle/>
          <a:p>
            <a:pPr rtl="0"/>
            <a:r>
              <a:rPr lang="fr-FR" noProof="0"/>
              <a:t>Cliquez sur l'icône pour ajouter une image</a:t>
            </a:r>
          </a:p>
        </p:txBody>
      </p:sp>
      <p:sp>
        <p:nvSpPr>
          <p:cNvPr id="17" name="Espace réservé d’image 15">
            <a:extLst>
              <a:ext uri="{FF2B5EF4-FFF2-40B4-BE49-F238E27FC236}">
                <a16:creationId xmlns:a16="http://schemas.microsoft.com/office/drawing/2014/main" id="{E1CB1643-335F-4FF9-8A42-C5652761302E}"/>
              </a:ext>
            </a:extLst>
          </p:cNvPr>
          <p:cNvSpPr>
            <a:spLocks noGrp="1"/>
          </p:cNvSpPr>
          <p:nvPr>
            <p:ph type="pic" sz="quarter" idx="14"/>
          </p:nvPr>
        </p:nvSpPr>
        <p:spPr>
          <a:xfrm>
            <a:off x="6417733" y="642937"/>
            <a:ext cx="5130800" cy="3303587"/>
          </a:xfrm>
        </p:spPr>
        <p:txBody>
          <a:bodyPr rtlCol="0"/>
          <a:lstStyle/>
          <a:p>
            <a:pPr rtl="0"/>
            <a:r>
              <a:rPr lang="fr-FR" noProof="0"/>
              <a:t>Cliquez sur l'icône pour ajouter une image</a:t>
            </a:r>
          </a:p>
        </p:txBody>
      </p:sp>
      <p:pic>
        <p:nvPicPr>
          <p:cNvPr id="9" name="Image 8">
            <a:extLst>
              <a:ext uri="{FF2B5EF4-FFF2-40B4-BE49-F238E27FC236}">
                <a16:creationId xmlns:a16="http://schemas.microsoft.com/office/drawing/2014/main" id="{44843549-5E1B-48B7-A510-62458841074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1" cy="4322278"/>
          </a:xfrm>
          <a:prstGeom prst="rect">
            <a:avLst/>
          </a:prstGeom>
        </p:spPr>
      </p:pic>
      <p:cxnSp>
        <p:nvCxnSpPr>
          <p:cNvPr id="11" name="Connecteur droit 10">
            <a:extLst>
              <a:ext uri="{FF2B5EF4-FFF2-40B4-BE49-F238E27FC236}">
                <a16:creationId xmlns:a16="http://schemas.microsoft.com/office/drawing/2014/main" id="{43B5FF67-7EEC-4AB0-8445-132F99922894}"/>
              </a:ext>
              <a:ext uri="{C183D7F6-B498-43B3-948B-1728B52AA6E4}">
                <adec:decorative xmlns:adec="http://schemas.microsoft.com/office/drawing/2017/decorative" val="1"/>
              </a:ext>
            </a:extLst>
          </p:cNvPr>
          <p:cNvCxnSpPr/>
          <p:nvPr userDrawn="1"/>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85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127911-FA02-4562-7844-7E5A73BD62C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04869B3-6EAF-04E8-914F-2A8DAA65D60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A1EDCB-EF0C-1205-9732-3CD0EF518095}"/>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5" name="Espace réservé du pied de page 4">
            <a:extLst>
              <a:ext uri="{FF2B5EF4-FFF2-40B4-BE49-F238E27FC236}">
                <a16:creationId xmlns:a16="http://schemas.microsoft.com/office/drawing/2014/main" id="{02AE875D-6860-0DAB-029D-6850928CFC4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346219-84BA-0052-7CD5-D06317E73A47}"/>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1477064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Graphique, tableau, chronologie">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p:cNvSpPr>
            <a:spLocks noGrp="1"/>
          </p:cNvSpPr>
          <p:nvPr>
            <p:ph type="ftr" sz="quarter" idx="11"/>
          </p:nvPr>
        </p:nvSpPr>
        <p:spPr/>
        <p:txBody>
          <a:bodyPr rtlCol="0"/>
          <a:lstStyle/>
          <a:p>
            <a:pPr rtl="0"/>
            <a:r>
              <a:rPr lang="fr-FR" noProof="0"/>
              <a:t>Exemple de texte de pied de page</a:t>
            </a:r>
          </a:p>
        </p:txBody>
      </p:sp>
      <p:sp>
        <p:nvSpPr>
          <p:cNvPr id="4" name="Espace réservé de la date 3"/>
          <p:cNvSpPr>
            <a:spLocks noGrp="1"/>
          </p:cNvSpPr>
          <p:nvPr>
            <p:ph type="dt" sz="half" idx="10"/>
          </p:nvPr>
        </p:nvSpPr>
        <p:spPr/>
        <p:txBody>
          <a:bodyPr rtlCol="0"/>
          <a:lstStyle>
            <a:lvl1pPr>
              <a:defRPr/>
            </a:lvl1pPr>
          </a:lstStyle>
          <a:p>
            <a:pPr rtl="0"/>
            <a:r>
              <a:rPr lang="fr-FR" noProof="0"/>
              <a:t>20XX</a:t>
            </a:r>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t>‹N°›</a:t>
            </a:fld>
            <a:endParaRPr lang="fr-FR" noProof="0"/>
          </a:p>
        </p:txBody>
      </p:sp>
    </p:spTree>
    <p:extLst>
      <p:ext uri="{BB962C8B-B14F-4D97-AF65-F5344CB8AC3E}">
        <p14:creationId xmlns:p14="http://schemas.microsoft.com/office/powerpoint/2010/main" val="3425975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26754A53-50F5-4BFC-9D4B-69FF19B5766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2" name="Titre 1">
            <a:extLst>
              <a:ext uri="{FF2B5EF4-FFF2-40B4-BE49-F238E27FC236}">
                <a16:creationId xmlns:a16="http://schemas.microsoft.com/office/drawing/2014/main" id="{5EE3AA4C-F452-4742-B62F-D92ACEB05867}"/>
              </a:ext>
            </a:extLst>
          </p:cNvPr>
          <p:cNvSpPr>
            <a:spLocks noGrp="1"/>
          </p:cNvSpPr>
          <p:nvPr>
            <p:ph type="title"/>
          </p:nvPr>
        </p:nvSpPr>
        <p:spPr>
          <a:xfrm>
            <a:off x="1158948" y="1233378"/>
            <a:ext cx="5441285" cy="2911902"/>
          </a:xfrm>
        </p:spPr>
        <p:txBody>
          <a:bodyPr rtlCol="0">
            <a:normAutofit/>
          </a:bodyPr>
          <a:lstStyle>
            <a:lvl1pPr>
              <a:defRPr sz="4400"/>
            </a:lvl1pPr>
          </a:lstStyle>
          <a:p>
            <a:pPr rtl="0"/>
            <a:r>
              <a:rPr lang="fr-FR" noProof="0"/>
              <a:t>Modifiez le style du titre</a:t>
            </a:r>
          </a:p>
        </p:txBody>
      </p:sp>
      <p:sp>
        <p:nvSpPr>
          <p:cNvPr id="7" name="Sous-titre 2">
            <a:extLst>
              <a:ext uri="{FF2B5EF4-FFF2-40B4-BE49-F238E27FC236}">
                <a16:creationId xmlns:a16="http://schemas.microsoft.com/office/drawing/2014/main" id="{C4A6F582-B177-429F-8965-8FC2335DBCC9}"/>
              </a:ext>
            </a:extLst>
          </p:cNvPr>
          <p:cNvSpPr>
            <a:spLocks noGrp="1"/>
          </p:cNvSpPr>
          <p:nvPr>
            <p:ph type="subTitle" idx="1"/>
          </p:nvPr>
        </p:nvSpPr>
        <p:spPr>
          <a:xfrm>
            <a:off x="1158948" y="4495800"/>
            <a:ext cx="5441286" cy="777874"/>
          </a:xfrm>
        </p:spPr>
        <p:txBody>
          <a:bodyPr rtlCol="0"/>
          <a:lstStyle>
            <a:lvl1pPr marL="36900" indent="0" algn="ctr">
              <a:buNone/>
              <a:defRPr/>
            </a:lvl1pPr>
          </a:lstStyle>
          <a:p>
            <a:pPr rtl="0"/>
            <a:r>
              <a:rPr lang="fr-FR" noProof="0"/>
              <a:t>Modifiez le style des sous-titres du masque</a:t>
            </a:r>
          </a:p>
        </p:txBody>
      </p:sp>
      <p:sp>
        <p:nvSpPr>
          <p:cNvPr id="4" name="Espace réservé du pied de page 3">
            <a:extLst>
              <a:ext uri="{FF2B5EF4-FFF2-40B4-BE49-F238E27FC236}">
                <a16:creationId xmlns:a16="http://schemas.microsoft.com/office/drawing/2014/main" id="{D5708956-7306-4C30-B1DF-68E2666A233C}"/>
              </a:ext>
            </a:extLst>
          </p:cNvPr>
          <p:cNvSpPr>
            <a:spLocks noGrp="1"/>
          </p:cNvSpPr>
          <p:nvPr>
            <p:ph type="ftr" sz="quarter" idx="11"/>
          </p:nvPr>
        </p:nvSpPr>
        <p:spPr>
          <a:xfrm>
            <a:off x="913796" y="6000749"/>
            <a:ext cx="5686438" cy="365125"/>
          </a:xfrm>
        </p:spPr>
        <p:txBody>
          <a:bodyPr rtlCol="0"/>
          <a:lstStyle/>
          <a:p>
            <a:pPr rtl="0"/>
            <a:r>
              <a:rPr lang="fr-FR" noProof="0"/>
              <a:t>Exemple de texte de pied de page</a:t>
            </a:r>
          </a:p>
        </p:txBody>
      </p:sp>
      <p:sp>
        <p:nvSpPr>
          <p:cNvPr id="17" name="Espace réservé d’image 16">
            <a:extLst>
              <a:ext uri="{FF2B5EF4-FFF2-40B4-BE49-F238E27FC236}">
                <a16:creationId xmlns:a16="http://schemas.microsoft.com/office/drawing/2014/main" id="{F5FA9922-F4B7-458A-B446-58C5673A30DC}"/>
              </a:ext>
            </a:extLst>
          </p:cNvPr>
          <p:cNvSpPr>
            <a:spLocks noGrp="1"/>
          </p:cNvSpPr>
          <p:nvPr>
            <p:ph type="pic" sz="quarter" idx="12"/>
          </p:nvPr>
        </p:nvSpPr>
        <p:spPr>
          <a:xfrm>
            <a:off x="7848600" y="642938"/>
            <a:ext cx="3700463" cy="2625725"/>
          </a:xfrm>
        </p:spPr>
        <p:txBody>
          <a:bodyPr rtlCol="0"/>
          <a:lstStyle/>
          <a:p>
            <a:pPr rtl="0"/>
            <a:r>
              <a:rPr lang="fr-FR" noProof="0"/>
              <a:t>Cliquez sur l'icône pour ajouter une image</a:t>
            </a:r>
          </a:p>
        </p:txBody>
      </p:sp>
      <p:sp>
        <p:nvSpPr>
          <p:cNvPr id="18" name="Espace réservé d’image 16">
            <a:extLst>
              <a:ext uri="{FF2B5EF4-FFF2-40B4-BE49-F238E27FC236}">
                <a16:creationId xmlns:a16="http://schemas.microsoft.com/office/drawing/2014/main" id="{A931B751-CD27-4E96-B65A-1D983D265034}"/>
              </a:ext>
            </a:extLst>
          </p:cNvPr>
          <p:cNvSpPr>
            <a:spLocks noGrp="1"/>
          </p:cNvSpPr>
          <p:nvPr>
            <p:ph type="pic" sz="quarter" idx="13"/>
          </p:nvPr>
        </p:nvSpPr>
        <p:spPr>
          <a:xfrm>
            <a:off x="7848600" y="3600901"/>
            <a:ext cx="3700463" cy="2625725"/>
          </a:xfrm>
        </p:spPr>
        <p:txBody>
          <a:bodyPr rtlCol="0"/>
          <a:lstStyle/>
          <a:p>
            <a:pPr rtl="0"/>
            <a:r>
              <a:rPr lang="fr-FR" noProof="0"/>
              <a:t>Cliquez sur l'icône pour ajouter une image</a:t>
            </a:r>
          </a:p>
        </p:txBody>
      </p:sp>
    </p:spTree>
    <p:extLst>
      <p:ext uri="{BB962C8B-B14F-4D97-AF65-F5344CB8AC3E}">
        <p14:creationId xmlns:p14="http://schemas.microsoft.com/office/powerpoint/2010/main" val="1237547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B87676-021D-46A4-8D5E-AAB45A5F2EB7}"/>
              </a:ext>
              <a:ext uri="{C183D7F6-B498-43B3-948B-1728B52AA6E4}">
                <adec:decorative xmlns:adec="http://schemas.microsoft.com/office/drawing/2017/decorative" val="1"/>
              </a:ext>
            </a:extLst>
          </p:cNvPr>
          <p:cNvSpPr/>
          <p:nvPr userDrawn="1"/>
        </p:nvSpPr>
        <p:spPr>
          <a:xfrm>
            <a:off x="660053"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p:cNvSpPr>
            <a:spLocks noGrp="1"/>
          </p:cNvSpPr>
          <p:nvPr>
            <p:ph type="title"/>
          </p:nvPr>
        </p:nvSpPr>
        <p:spPr/>
        <p:txBody>
          <a:bodyPr rtlCol="0"/>
          <a:lstStyle/>
          <a:p>
            <a:pPr rtl="0"/>
            <a:r>
              <a:rPr lang="fr-FR" noProof="0"/>
              <a:t>Modifiez le style du titre</a:t>
            </a:r>
          </a:p>
        </p:txBody>
      </p:sp>
      <p:sp>
        <p:nvSpPr>
          <p:cNvPr id="32" name="Espace réservé d’image 31">
            <a:extLst>
              <a:ext uri="{FF2B5EF4-FFF2-40B4-BE49-F238E27FC236}">
                <a16:creationId xmlns:a16="http://schemas.microsoft.com/office/drawing/2014/main" id="{3E2461C8-280B-42BE-8793-5F1B2C4C0A30}"/>
              </a:ext>
            </a:extLst>
          </p:cNvPr>
          <p:cNvSpPr>
            <a:spLocks noGrp="1"/>
          </p:cNvSpPr>
          <p:nvPr>
            <p:ph type="pic" sz="quarter" idx="13"/>
          </p:nvPr>
        </p:nvSpPr>
        <p:spPr>
          <a:xfrm>
            <a:off x="913796" y="2327275"/>
            <a:ext cx="1827818" cy="2181225"/>
          </a:xfrm>
        </p:spPr>
        <p:txBody>
          <a:bodyPr rtlCol="0"/>
          <a:lstStyle/>
          <a:p>
            <a:pPr rtl="0"/>
            <a:r>
              <a:rPr lang="fr-FR" noProof="0"/>
              <a:t>Cliquez sur l'icône pour ajouter une image</a:t>
            </a:r>
          </a:p>
        </p:txBody>
      </p:sp>
      <p:sp>
        <p:nvSpPr>
          <p:cNvPr id="10" name="Rectangle 9">
            <a:extLst>
              <a:ext uri="{FF2B5EF4-FFF2-40B4-BE49-F238E27FC236}">
                <a16:creationId xmlns:a16="http://schemas.microsoft.com/office/drawing/2014/main" id="{B256D654-5693-4897-AD58-F42CEECEC0EF}"/>
              </a:ext>
              <a:ext uri="{C183D7F6-B498-43B3-948B-1728B52AA6E4}">
                <adec:decorative xmlns:adec="http://schemas.microsoft.com/office/drawing/2017/decorative" val="1"/>
              </a:ext>
            </a:extLst>
          </p:cNvPr>
          <p:cNvSpPr/>
          <p:nvPr userDrawn="1"/>
        </p:nvSpPr>
        <p:spPr>
          <a:xfrm>
            <a:off x="3452764"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Rectangle 11">
            <a:extLst>
              <a:ext uri="{FF2B5EF4-FFF2-40B4-BE49-F238E27FC236}">
                <a16:creationId xmlns:a16="http://schemas.microsoft.com/office/drawing/2014/main" id="{FE7D5C18-F020-4168-9A98-D4162006A81B}"/>
              </a:ext>
              <a:ext uri="{C183D7F6-B498-43B3-948B-1728B52AA6E4}">
                <adec:decorative xmlns:adec="http://schemas.microsoft.com/office/drawing/2017/decorative" val="1"/>
              </a:ext>
            </a:extLst>
          </p:cNvPr>
          <p:cNvSpPr/>
          <p:nvPr userDrawn="1"/>
        </p:nvSpPr>
        <p:spPr>
          <a:xfrm>
            <a:off x="6245475"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319BC3A-55C2-47AD-93E5-368070939BF6}"/>
              </a:ext>
              <a:ext uri="{C183D7F6-B498-43B3-948B-1728B52AA6E4}">
                <adec:decorative xmlns:adec="http://schemas.microsoft.com/office/drawing/2017/decorative" val="1"/>
              </a:ext>
            </a:extLst>
          </p:cNvPr>
          <p:cNvSpPr/>
          <p:nvPr userDrawn="1"/>
        </p:nvSpPr>
        <p:spPr>
          <a:xfrm>
            <a:off x="9038186" y="204350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3" name="Espace réservé d’image 31">
            <a:extLst>
              <a:ext uri="{FF2B5EF4-FFF2-40B4-BE49-F238E27FC236}">
                <a16:creationId xmlns:a16="http://schemas.microsoft.com/office/drawing/2014/main" id="{E249A1C0-506E-4C49-A763-DA0BF00B5AFC}"/>
              </a:ext>
            </a:extLst>
          </p:cNvPr>
          <p:cNvSpPr>
            <a:spLocks noGrp="1"/>
          </p:cNvSpPr>
          <p:nvPr>
            <p:ph type="pic" sz="quarter" idx="14"/>
          </p:nvPr>
        </p:nvSpPr>
        <p:spPr>
          <a:xfrm>
            <a:off x="3718593" y="2327275"/>
            <a:ext cx="1827818" cy="2181225"/>
          </a:xfrm>
        </p:spPr>
        <p:txBody>
          <a:bodyPr rtlCol="0"/>
          <a:lstStyle/>
          <a:p>
            <a:pPr rtl="0"/>
            <a:r>
              <a:rPr lang="fr-FR" noProof="0"/>
              <a:t>Cliquez sur l'icône pour ajouter une image</a:t>
            </a:r>
          </a:p>
        </p:txBody>
      </p:sp>
      <p:sp>
        <p:nvSpPr>
          <p:cNvPr id="34" name="Espace réservé d’image 31">
            <a:extLst>
              <a:ext uri="{FF2B5EF4-FFF2-40B4-BE49-F238E27FC236}">
                <a16:creationId xmlns:a16="http://schemas.microsoft.com/office/drawing/2014/main" id="{C9B12B3E-6E6A-4B9F-BCDC-ABAB3007AE6C}"/>
              </a:ext>
            </a:extLst>
          </p:cNvPr>
          <p:cNvSpPr>
            <a:spLocks noGrp="1"/>
          </p:cNvSpPr>
          <p:nvPr>
            <p:ph type="pic" sz="quarter" idx="15"/>
          </p:nvPr>
        </p:nvSpPr>
        <p:spPr>
          <a:xfrm>
            <a:off x="6511305" y="2327275"/>
            <a:ext cx="1827818" cy="2181225"/>
          </a:xfrm>
        </p:spPr>
        <p:txBody>
          <a:bodyPr rtlCol="0"/>
          <a:lstStyle/>
          <a:p>
            <a:pPr rtl="0"/>
            <a:r>
              <a:rPr lang="fr-FR" noProof="0"/>
              <a:t>Cliquez sur l'icône pour ajouter une image</a:t>
            </a:r>
          </a:p>
        </p:txBody>
      </p:sp>
      <p:sp>
        <p:nvSpPr>
          <p:cNvPr id="35" name="Espace réservé d’image 31">
            <a:extLst>
              <a:ext uri="{FF2B5EF4-FFF2-40B4-BE49-F238E27FC236}">
                <a16:creationId xmlns:a16="http://schemas.microsoft.com/office/drawing/2014/main" id="{961CEF8D-8303-439E-BDF8-3983FAE33E12}"/>
              </a:ext>
            </a:extLst>
          </p:cNvPr>
          <p:cNvSpPr>
            <a:spLocks noGrp="1"/>
          </p:cNvSpPr>
          <p:nvPr>
            <p:ph type="pic" sz="quarter" idx="16"/>
          </p:nvPr>
        </p:nvSpPr>
        <p:spPr>
          <a:xfrm>
            <a:off x="9304015" y="2327275"/>
            <a:ext cx="1827818" cy="2181225"/>
          </a:xfrm>
        </p:spPr>
        <p:txBody>
          <a:bodyPr rtlCol="0"/>
          <a:lstStyle/>
          <a:p>
            <a:pPr rtl="0"/>
            <a:r>
              <a:rPr lang="fr-FR" noProof="0"/>
              <a:t>Cliquez sur l'icône pour ajouter une image</a:t>
            </a:r>
          </a:p>
        </p:txBody>
      </p:sp>
      <p:sp>
        <p:nvSpPr>
          <p:cNvPr id="36" name="Espace réservé du texte 27">
            <a:extLst>
              <a:ext uri="{FF2B5EF4-FFF2-40B4-BE49-F238E27FC236}">
                <a16:creationId xmlns:a16="http://schemas.microsoft.com/office/drawing/2014/main" id="{4BDD0E13-DDEB-44F9-8676-F70405015877}"/>
              </a:ext>
            </a:extLst>
          </p:cNvPr>
          <p:cNvSpPr>
            <a:spLocks noGrp="1"/>
          </p:cNvSpPr>
          <p:nvPr>
            <p:ph type="body" sz="quarter" idx="17"/>
          </p:nvPr>
        </p:nvSpPr>
        <p:spPr>
          <a:xfrm>
            <a:off x="660054" y="5017734"/>
            <a:ext cx="2359476" cy="350292"/>
          </a:xfrm>
        </p:spPr>
        <p:txBody>
          <a:bodyPr rtlCol="0">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rtl="0"/>
            <a:r>
              <a:rPr lang="fr-FR" noProof="0"/>
              <a:t>Cliquez pour modifier les styles du texte du masque</a:t>
            </a:r>
          </a:p>
        </p:txBody>
      </p:sp>
      <p:sp>
        <p:nvSpPr>
          <p:cNvPr id="37" name="Espace réservé du texte 27">
            <a:extLst>
              <a:ext uri="{FF2B5EF4-FFF2-40B4-BE49-F238E27FC236}">
                <a16:creationId xmlns:a16="http://schemas.microsoft.com/office/drawing/2014/main" id="{51948158-9C97-4517-B0D3-4085249937AC}"/>
              </a:ext>
            </a:extLst>
          </p:cNvPr>
          <p:cNvSpPr>
            <a:spLocks noGrp="1"/>
          </p:cNvSpPr>
          <p:nvPr>
            <p:ph type="body" sz="quarter" idx="18"/>
          </p:nvPr>
        </p:nvSpPr>
        <p:spPr>
          <a:xfrm>
            <a:off x="660054" y="5352052"/>
            <a:ext cx="2359476" cy="350292"/>
          </a:xfrm>
        </p:spPr>
        <p:txBody>
          <a:bodyPr rtlCol="0">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rtl="0"/>
            <a:r>
              <a:rPr lang="fr-FR" noProof="0"/>
              <a:t>Cliquez pour modifier les styles du texte du masque</a:t>
            </a:r>
          </a:p>
        </p:txBody>
      </p:sp>
      <p:sp>
        <p:nvSpPr>
          <p:cNvPr id="38" name="Espace réservé du texte 27">
            <a:extLst>
              <a:ext uri="{FF2B5EF4-FFF2-40B4-BE49-F238E27FC236}">
                <a16:creationId xmlns:a16="http://schemas.microsoft.com/office/drawing/2014/main" id="{CA53CE84-6890-4263-ABB8-F39819C6A432}"/>
              </a:ext>
            </a:extLst>
          </p:cNvPr>
          <p:cNvSpPr>
            <a:spLocks noGrp="1"/>
          </p:cNvSpPr>
          <p:nvPr>
            <p:ph type="body" sz="quarter" idx="19"/>
          </p:nvPr>
        </p:nvSpPr>
        <p:spPr>
          <a:xfrm>
            <a:off x="3452764" y="5017734"/>
            <a:ext cx="2359476" cy="350292"/>
          </a:xfrm>
        </p:spPr>
        <p:txBody>
          <a:bodyPr rtlCol="0">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rtl="0"/>
            <a:r>
              <a:rPr lang="fr-FR" noProof="0"/>
              <a:t>Cliquez pour modifier les styles du texte du masque</a:t>
            </a:r>
          </a:p>
        </p:txBody>
      </p:sp>
      <p:sp>
        <p:nvSpPr>
          <p:cNvPr id="39" name="Espace réservé du texte 27">
            <a:extLst>
              <a:ext uri="{FF2B5EF4-FFF2-40B4-BE49-F238E27FC236}">
                <a16:creationId xmlns:a16="http://schemas.microsoft.com/office/drawing/2014/main" id="{2C891989-38F5-4F8A-AD02-DBBD0666D172}"/>
              </a:ext>
            </a:extLst>
          </p:cNvPr>
          <p:cNvSpPr>
            <a:spLocks noGrp="1"/>
          </p:cNvSpPr>
          <p:nvPr>
            <p:ph type="body" sz="quarter" idx="20"/>
          </p:nvPr>
        </p:nvSpPr>
        <p:spPr>
          <a:xfrm>
            <a:off x="3452764" y="5352052"/>
            <a:ext cx="2359476" cy="350292"/>
          </a:xfrm>
        </p:spPr>
        <p:txBody>
          <a:bodyPr rtlCol="0">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rtl="0"/>
            <a:r>
              <a:rPr lang="fr-FR" noProof="0"/>
              <a:t>Cliquez pour modifier les styles du texte du masque</a:t>
            </a:r>
          </a:p>
        </p:txBody>
      </p:sp>
      <p:sp>
        <p:nvSpPr>
          <p:cNvPr id="40" name="Espace réservé du texte 27">
            <a:extLst>
              <a:ext uri="{FF2B5EF4-FFF2-40B4-BE49-F238E27FC236}">
                <a16:creationId xmlns:a16="http://schemas.microsoft.com/office/drawing/2014/main" id="{470811B1-7881-44B2-88EA-0D7D0EE5CB0B}"/>
              </a:ext>
            </a:extLst>
          </p:cNvPr>
          <p:cNvSpPr>
            <a:spLocks noGrp="1"/>
          </p:cNvSpPr>
          <p:nvPr>
            <p:ph type="body" sz="quarter" idx="21"/>
          </p:nvPr>
        </p:nvSpPr>
        <p:spPr>
          <a:xfrm>
            <a:off x="6245474" y="5017734"/>
            <a:ext cx="2359476" cy="350292"/>
          </a:xfrm>
        </p:spPr>
        <p:txBody>
          <a:bodyPr rtlCol="0">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rtl="0"/>
            <a:r>
              <a:rPr lang="fr-FR" noProof="0"/>
              <a:t>Cliquez pour modifier les styles du texte du masque</a:t>
            </a:r>
          </a:p>
        </p:txBody>
      </p:sp>
      <p:sp>
        <p:nvSpPr>
          <p:cNvPr id="41" name="Espace réservé du texte 27">
            <a:extLst>
              <a:ext uri="{FF2B5EF4-FFF2-40B4-BE49-F238E27FC236}">
                <a16:creationId xmlns:a16="http://schemas.microsoft.com/office/drawing/2014/main" id="{42DCE357-186A-457C-951C-49B33EE59FBF}"/>
              </a:ext>
            </a:extLst>
          </p:cNvPr>
          <p:cNvSpPr>
            <a:spLocks noGrp="1"/>
          </p:cNvSpPr>
          <p:nvPr>
            <p:ph type="body" sz="quarter" idx="22"/>
          </p:nvPr>
        </p:nvSpPr>
        <p:spPr>
          <a:xfrm>
            <a:off x="6245474" y="5352052"/>
            <a:ext cx="2359476" cy="350292"/>
          </a:xfrm>
        </p:spPr>
        <p:txBody>
          <a:bodyPr rtlCol="0">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rtl="0"/>
            <a:r>
              <a:rPr lang="fr-FR" noProof="0"/>
              <a:t>Cliquez pour modifier les styles du texte du masque</a:t>
            </a:r>
          </a:p>
        </p:txBody>
      </p:sp>
      <p:sp>
        <p:nvSpPr>
          <p:cNvPr id="42" name="Espace réservé du texte 27">
            <a:extLst>
              <a:ext uri="{FF2B5EF4-FFF2-40B4-BE49-F238E27FC236}">
                <a16:creationId xmlns:a16="http://schemas.microsoft.com/office/drawing/2014/main" id="{125640C8-2610-4EE2-B7DB-43B69762CA69}"/>
              </a:ext>
            </a:extLst>
          </p:cNvPr>
          <p:cNvSpPr>
            <a:spLocks noGrp="1"/>
          </p:cNvSpPr>
          <p:nvPr>
            <p:ph type="body" sz="quarter" idx="23"/>
          </p:nvPr>
        </p:nvSpPr>
        <p:spPr>
          <a:xfrm>
            <a:off x="9038184" y="5017734"/>
            <a:ext cx="2359476" cy="350292"/>
          </a:xfrm>
        </p:spPr>
        <p:txBody>
          <a:bodyPr rtlCol="0">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rtl="0"/>
            <a:r>
              <a:rPr lang="fr-FR" noProof="0"/>
              <a:t>Cliquez pour modifier les styles du texte du masque</a:t>
            </a:r>
          </a:p>
        </p:txBody>
      </p:sp>
      <p:sp>
        <p:nvSpPr>
          <p:cNvPr id="43" name="Espace réservé du texte 27">
            <a:extLst>
              <a:ext uri="{FF2B5EF4-FFF2-40B4-BE49-F238E27FC236}">
                <a16:creationId xmlns:a16="http://schemas.microsoft.com/office/drawing/2014/main" id="{A681FDE6-437A-4435-B435-9E095137BA70}"/>
              </a:ext>
            </a:extLst>
          </p:cNvPr>
          <p:cNvSpPr>
            <a:spLocks noGrp="1"/>
          </p:cNvSpPr>
          <p:nvPr>
            <p:ph type="body" sz="quarter" idx="24"/>
          </p:nvPr>
        </p:nvSpPr>
        <p:spPr>
          <a:xfrm>
            <a:off x="9038184" y="5352052"/>
            <a:ext cx="2359476" cy="350292"/>
          </a:xfrm>
        </p:spPr>
        <p:txBody>
          <a:bodyPr rtlCol="0">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rtl="0"/>
            <a:r>
              <a:rPr lang="fr-FR" noProof="0"/>
              <a:t>Cliquez pour modifier les styles du texte du masque</a:t>
            </a:r>
          </a:p>
        </p:txBody>
      </p:sp>
      <p:sp>
        <p:nvSpPr>
          <p:cNvPr id="5" name="Espace réservé du pied de page 4"/>
          <p:cNvSpPr>
            <a:spLocks noGrp="1"/>
          </p:cNvSpPr>
          <p:nvPr>
            <p:ph type="ftr" sz="quarter" idx="11"/>
          </p:nvPr>
        </p:nvSpPr>
        <p:spPr/>
        <p:txBody>
          <a:bodyPr rtlCol="0"/>
          <a:lstStyle/>
          <a:p>
            <a:pPr rtl="0"/>
            <a:r>
              <a:rPr lang="fr-FR" noProof="0"/>
              <a:t>Exemple de texte de pied de page</a:t>
            </a:r>
          </a:p>
        </p:txBody>
      </p:sp>
      <p:sp>
        <p:nvSpPr>
          <p:cNvPr id="4" name="Espace réservé de la date 3"/>
          <p:cNvSpPr>
            <a:spLocks noGrp="1"/>
          </p:cNvSpPr>
          <p:nvPr>
            <p:ph type="dt" sz="half" idx="10"/>
          </p:nvPr>
        </p:nvSpPr>
        <p:spPr/>
        <p:txBody>
          <a:bodyPr rtlCol="0"/>
          <a:lstStyle>
            <a:lvl1pPr>
              <a:defRPr/>
            </a:lvl1pPr>
          </a:lstStyle>
          <a:p>
            <a:pPr rtl="0"/>
            <a:r>
              <a:rPr lang="fr-FR" noProof="0"/>
              <a:t>20XX</a:t>
            </a:r>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t>‹N°›</a:t>
            </a:fld>
            <a:endParaRPr lang="fr-FR" noProof="0"/>
          </a:p>
        </p:txBody>
      </p:sp>
    </p:spTree>
    <p:extLst>
      <p:ext uri="{BB962C8B-B14F-4D97-AF65-F5344CB8AC3E}">
        <p14:creationId xmlns:p14="http://schemas.microsoft.com/office/powerpoint/2010/main" val="2317221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u 2 colonnes (diapositive de comparaison)">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3" name="Espace réservé du texte 2"/>
          <p:cNvSpPr>
            <a:spLocks noGrp="1"/>
          </p:cNvSpPr>
          <p:nvPr>
            <p:ph type="body" idx="1" hasCustomPrompt="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pied de page 7"/>
          <p:cNvSpPr>
            <a:spLocks noGrp="1"/>
          </p:cNvSpPr>
          <p:nvPr>
            <p:ph type="ftr" sz="quarter" idx="11"/>
          </p:nvPr>
        </p:nvSpPr>
        <p:spPr/>
        <p:txBody>
          <a:bodyPr rtlCol="0"/>
          <a:lstStyle/>
          <a:p>
            <a:pPr rtl="0"/>
            <a:r>
              <a:rPr lang="fr-FR" noProof="0"/>
              <a:t>Exemple de texte de pied de page</a:t>
            </a:r>
          </a:p>
        </p:txBody>
      </p:sp>
      <p:sp>
        <p:nvSpPr>
          <p:cNvPr id="7" name="Espace réservé de la date 6"/>
          <p:cNvSpPr>
            <a:spLocks noGrp="1"/>
          </p:cNvSpPr>
          <p:nvPr>
            <p:ph type="dt" sz="half" idx="10"/>
          </p:nvPr>
        </p:nvSpPr>
        <p:spPr/>
        <p:txBody>
          <a:bodyPr rtlCol="0"/>
          <a:lstStyle>
            <a:lvl1pPr>
              <a:defRPr/>
            </a:lvl1pPr>
          </a:lstStyle>
          <a:p>
            <a:pPr rtl="0"/>
            <a:r>
              <a:rPr lang="fr-FR" noProof="0"/>
              <a:t>20XX</a:t>
            </a:r>
          </a:p>
        </p:txBody>
      </p:sp>
      <p:sp>
        <p:nvSpPr>
          <p:cNvPr id="9" name="Espace réservé du numéro de diapositive 8"/>
          <p:cNvSpPr>
            <a:spLocks noGrp="1"/>
          </p:cNvSpPr>
          <p:nvPr>
            <p:ph type="sldNum" sz="quarter" idx="12"/>
          </p:nvPr>
        </p:nvSpPr>
        <p:spPr/>
        <p:txBody>
          <a:bodyPr rtlCol="0"/>
          <a:lstStyle/>
          <a:p>
            <a:pPr rtl="0"/>
            <a:fld id="{294A09A9-5501-47C1-A89A-A340965A2BE2}" type="slidenum">
              <a:rPr lang="fr-FR" noProof="0" smtClean="0"/>
              <a:t>‹N°›</a:t>
            </a:fld>
            <a:endParaRPr lang="fr-FR" noProof="0"/>
          </a:p>
        </p:txBody>
      </p:sp>
      <p:sp>
        <p:nvSpPr>
          <p:cNvPr id="10" name="Titre 9">
            <a:extLst>
              <a:ext uri="{FF2B5EF4-FFF2-40B4-BE49-F238E27FC236}">
                <a16:creationId xmlns:a16="http://schemas.microsoft.com/office/drawing/2014/main" id="{928224A9-CB7A-4D21-8CA0-38125E29837E}"/>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893077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u 3 colonnes">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40" y="1734506"/>
            <a:ext cx="3359592" cy="4099959"/>
          </a:xfrm>
          <a:prstGeom prst="rect">
            <a:avLst/>
          </a:prstGeom>
        </p:spPr>
      </p:pic>
      <p:pic>
        <p:nvPicPr>
          <p:cNvPr id="21" name="Imag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204" y="1734506"/>
            <a:ext cx="3359592" cy="4099959"/>
          </a:xfrm>
          <a:prstGeom prst="rect">
            <a:avLst/>
          </a:prstGeom>
        </p:spPr>
      </p:pic>
      <p:sp>
        <p:nvSpPr>
          <p:cNvPr id="3" name="Espace réservé du texte 2"/>
          <p:cNvSpPr>
            <a:spLocks noGrp="1"/>
          </p:cNvSpPr>
          <p:nvPr>
            <p:ph type="body" idx="1" hasCustomPrompt="1"/>
          </p:nvPr>
        </p:nvSpPr>
        <p:spPr>
          <a:xfrm>
            <a:off x="1001623" y="1855153"/>
            <a:ext cx="318294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1001623" y="2702103"/>
            <a:ext cx="318294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4499579" y="1855152"/>
            <a:ext cx="3192843"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4499579" y="2702103"/>
            <a:ext cx="3192842"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pic>
        <p:nvPicPr>
          <p:cNvPr id="12" name="Image 11">
            <a:extLst>
              <a:ext uri="{FF2B5EF4-FFF2-40B4-BE49-F238E27FC236}">
                <a16:creationId xmlns:a16="http://schemas.microsoft.com/office/drawing/2014/main" id="{2CB356B5-0EDC-4245-8878-C19DA25A30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1904" y="1734506"/>
            <a:ext cx="3359592" cy="4099959"/>
          </a:xfrm>
          <a:prstGeom prst="rect">
            <a:avLst/>
          </a:prstGeom>
        </p:spPr>
      </p:pic>
      <p:sp>
        <p:nvSpPr>
          <p:cNvPr id="13" name="Espace réservé du texte 4">
            <a:extLst>
              <a:ext uri="{FF2B5EF4-FFF2-40B4-BE49-F238E27FC236}">
                <a16:creationId xmlns:a16="http://schemas.microsoft.com/office/drawing/2014/main" id="{556C3DD2-AE94-4BA5-920E-A7EEE19296E8}"/>
              </a:ext>
            </a:extLst>
          </p:cNvPr>
          <p:cNvSpPr>
            <a:spLocks noGrp="1"/>
          </p:cNvSpPr>
          <p:nvPr>
            <p:ph type="body" sz="quarter" idx="13" hasCustomPrompt="1"/>
          </p:nvPr>
        </p:nvSpPr>
        <p:spPr>
          <a:xfrm>
            <a:off x="8035279" y="1855152"/>
            <a:ext cx="3192843"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4" name="Espace réservé du contenu 5">
            <a:extLst>
              <a:ext uri="{FF2B5EF4-FFF2-40B4-BE49-F238E27FC236}">
                <a16:creationId xmlns:a16="http://schemas.microsoft.com/office/drawing/2014/main" id="{04BCB055-753B-4006-BF3C-73FC5A3C25D9}"/>
              </a:ext>
            </a:extLst>
          </p:cNvPr>
          <p:cNvSpPr>
            <a:spLocks noGrp="1"/>
          </p:cNvSpPr>
          <p:nvPr>
            <p:ph sz="quarter" idx="14" hasCustomPrompt="1"/>
          </p:nvPr>
        </p:nvSpPr>
        <p:spPr>
          <a:xfrm>
            <a:off x="8035279" y="2702103"/>
            <a:ext cx="3192842"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pied de page 7"/>
          <p:cNvSpPr>
            <a:spLocks noGrp="1"/>
          </p:cNvSpPr>
          <p:nvPr>
            <p:ph type="ftr" sz="quarter" idx="11"/>
          </p:nvPr>
        </p:nvSpPr>
        <p:spPr/>
        <p:txBody>
          <a:bodyPr rtlCol="0"/>
          <a:lstStyle/>
          <a:p>
            <a:pPr rtl="0"/>
            <a:r>
              <a:rPr lang="fr-FR" noProof="0"/>
              <a:t>Exemple de texte de pied de page</a:t>
            </a:r>
          </a:p>
        </p:txBody>
      </p:sp>
      <p:sp>
        <p:nvSpPr>
          <p:cNvPr id="7" name="Espace réservé de la date 6"/>
          <p:cNvSpPr>
            <a:spLocks noGrp="1"/>
          </p:cNvSpPr>
          <p:nvPr>
            <p:ph type="dt" sz="half" idx="10"/>
          </p:nvPr>
        </p:nvSpPr>
        <p:spPr/>
        <p:txBody>
          <a:bodyPr rtlCol="0"/>
          <a:lstStyle>
            <a:lvl1pPr>
              <a:defRPr/>
            </a:lvl1pPr>
          </a:lstStyle>
          <a:p>
            <a:pPr rtl="0"/>
            <a:r>
              <a:rPr lang="fr-FR" noProof="0"/>
              <a:t>20XX</a:t>
            </a:r>
          </a:p>
        </p:txBody>
      </p:sp>
      <p:sp>
        <p:nvSpPr>
          <p:cNvPr id="9" name="Espace réservé du numéro de diapositive 8"/>
          <p:cNvSpPr>
            <a:spLocks noGrp="1"/>
          </p:cNvSpPr>
          <p:nvPr>
            <p:ph type="sldNum" sz="quarter" idx="12"/>
          </p:nvPr>
        </p:nvSpPr>
        <p:spPr/>
        <p:txBody>
          <a:bodyPr rtlCol="0"/>
          <a:lstStyle/>
          <a:p>
            <a:pPr rtl="0"/>
            <a:fld id="{294A09A9-5501-47C1-A89A-A340965A2BE2}" type="slidenum">
              <a:rPr lang="fr-FR" noProof="0" smtClean="0"/>
              <a:t>‹N°›</a:t>
            </a:fld>
            <a:endParaRPr lang="fr-FR" noProof="0"/>
          </a:p>
        </p:txBody>
      </p:sp>
      <p:sp>
        <p:nvSpPr>
          <p:cNvPr id="10" name="Titre 9">
            <a:extLst>
              <a:ext uri="{FF2B5EF4-FFF2-40B4-BE49-F238E27FC236}">
                <a16:creationId xmlns:a16="http://schemas.microsoft.com/office/drawing/2014/main" id="{CE1D954F-2A50-4751-9E47-BB4B7BD615A3}"/>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22923759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ésumé">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2FDB9BCB-0C27-46E1-90C0-AADF0054184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649" y="1"/>
            <a:ext cx="4690532" cy="6858000"/>
          </a:xfrm>
          <a:prstGeom prst="rect">
            <a:avLst/>
          </a:prstGeom>
        </p:spPr>
      </p:pic>
      <p:sp>
        <p:nvSpPr>
          <p:cNvPr id="2" name="Titre 1"/>
          <p:cNvSpPr>
            <a:spLocks noGrp="1"/>
          </p:cNvSpPr>
          <p:nvPr>
            <p:ph type="title"/>
          </p:nvPr>
        </p:nvSpPr>
        <p:spPr>
          <a:xfrm>
            <a:off x="5369441" y="1233378"/>
            <a:ext cx="5898114" cy="1357422"/>
          </a:xfrm>
        </p:spPr>
        <p:txBody>
          <a:bodyPr rtlCol="0" anchor="b">
            <a:noAutofit/>
          </a:bodyPr>
          <a:lstStyle>
            <a:lvl1pPr algn="ctr">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pPr rtl="0"/>
            <a:r>
              <a:rPr lang="fr-FR" noProof="0"/>
              <a:t>Modifiez le style du titre</a:t>
            </a:r>
          </a:p>
        </p:txBody>
      </p:sp>
      <p:sp>
        <p:nvSpPr>
          <p:cNvPr id="10" name="Sous-titre 2" descr="Tag=AccentColor&#10;Flavor=Light&#10;Target=Text">
            <a:extLst>
              <a:ext uri="{FF2B5EF4-FFF2-40B4-BE49-F238E27FC236}">
                <a16:creationId xmlns:a16="http://schemas.microsoft.com/office/drawing/2014/main" id="{61821B46-FA47-4BEB-A735-3A8E1161FD7A}"/>
              </a:ext>
            </a:extLst>
          </p:cNvPr>
          <p:cNvSpPr>
            <a:spLocks noGrp="1"/>
          </p:cNvSpPr>
          <p:nvPr>
            <p:ph type="subTitle" idx="13"/>
          </p:nvPr>
        </p:nvSpPr>
        <p:spPr>
          <a:xfrm>
            <a:off x="5369440" y="2895601"/>
            <a:ext cx="5898115" cy="2378074"/>
          </a:xfrm>
        </p:spPr>
        <p:txBody>
          <a:bodyPr rtlCol="0">
            <a:normAutofit/>
          </a:bodyPr>
          <a:lstStyle>
            <a:lvl1pPr marL="36900" indent="0">
              <a:buNone/>
              <a:defRPr/>
            </a:lvl1pPr>
          </a:lstStyle>
          <a:p>
            <a:pPr rtl="0"/>
            <a:r>
              <a:rPr lang="fr-FR" noProof="0"/>
              <a:t>Modifiez le style des sous-titres du masque</a:t>
            </a:r>
          </a:p>
        </p:txBody>
      </p:sp>
      <p:sp>
        <p:nvSpPr>
          <p:cNvPr id="13" name="Espace réservé d’image 12">
            <a:extLst>
              <a:ext uri="{FF2B5EF4-FFF2-40B4-BE49-F238E27FC236}">
                <a16:creationId xmlns:a16="http://schemas.microsoft.com/office/drawing/2014/main" id="{CF220894-C699-4E12-9EB4-2318F23E4AAF}"/>
              </a:ext>
            </a:extLst>
          </p:cNvPr>
          <p:cNvSpPr>
            <a:spLocks noGrp="1"/>
          </p:cNvSpPr>
          <p:nvPr>
            <p:ph type="pic" sz="quarter" idx="14"/>
          </p:nvPr>
        </p:nvSpPr>
        <p:spPr>
          <a:xfrm>
            <a:off x="-11113" y="0"/>
            <a:ext cx="4583113" cy="6858000"/>
          </a:xfrm>
        </p:spPr>
        <p:txBody>
          <a:bodyPr rtlCol="0"/>
          <a:lstStyle/>
          <a:p>
            <a:pPr rtl="0"/>
            <a:r>
              <a:rPr lang="fr-FR" noProof="0"/>
              <a:t>Cliquez sur l'icône pour ajouter une image</a:t>
            </a:r>
          </a:p>
        </p:txBody>
      </p:sp>
      <p:sp>
        <p:nvSpPr>
          <p:cNvPr id="6" name="Espace réservé du pied de page 5"/>
          <p:cNvSpPr>
            <a:spLocks noGrp="1"/>
          </p:cNvSpPr>
          <p:nvPr>
            <p:ph type="ftr" sz="quarter" idx="11"/>
          </p:nvPr>
        </p:nvSpPr>
        <p:spPr/>
        <p:txBody>
          <a:bodyPr rtlCol="0"/>
          <a:lstStyle/>
          <a:p>
            <a:pPr rtl="0"/>
            <a:r>
              <a:rPr lang="fr-FR" noProof="0"/>
              <a:t>Exemple de texte de pied de page</a:t>
            </a:r>
          </a:p>
        </p:txBody>
      </p:sp>
      <p:sp>
        <p:nvSpPr>
          <p:cNvPr id="5" name="Espace réservé de la date 4"/>
          <p:cNvSpPr>
            <a:spLocks noGrp="1"/>
          </p:cNvSpPr>
          <p:nvPr>
            <p:ph type="dt" sz="half" idx="10"/>
          </p:nvPr>
        </p:nvSpPr>
        <p:spPr/>
        <p:txBody>
          <a:bodyPr rtlCol="0"/>
          <a:lstStyle>
            <a:lvl1pPr>
              <a:defRPr/>
            </a:lvl1pPr>
          </a:lstStyle>
          <a:p>
            <a:pPr rtl="0"/>
            <a:r>
              <a:rPr lang="fr-FR" noProof="0"/>
              <a:t>20XX</a:t>
            </a:r>
          </a:p>
        </p:txBody>
      </p:sp>
      <p:sp>
        <p:nvSpPr>
          <p:cNvPr id="7" name="Espace réservé du numéro de diapositive 6"/>
          <p:cNvSpPr>
            <a:spLocks noGrp="1"/>
          </p:cNvSpPr>
          <p:nvPr>
            <p:ph type="sldNum" sz="quarter" idx="12"/>
          </p:nvPr>
        </p:nvSpPr>
        <p:spPr/>
        <p:txBody>
          <a:bodyPr rtlCol="0"/>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2615511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rtlCol="0"/>
          <a:lstStyle/>
          <a:p>
            <a:pPr rtl="0"/>
            <a:r>
              <a:rPr lang="fr-FR" noProof="0"/>
              <a:t>Cliquez sur l'icône pour ajouter une image</a:t>
            </a:r>
          </a:p>
        </p:txBody>
      </p:sp>
      <p:sp useBgFill="1">
        <p:nvSpPr>
          <p:cNvPr id="2" name="Titre 1"/>
          <p:cNvSpPr>
            <a:spLocks noGrp="1"/>
          </p:cNvSpPr>
          <p:nvPr>
            <p:ph type="ctrTitle" hasCustomPrompt="1"/>
          </p:nvPr>
        </p:nvSpPr>
        <p:spPr>
          <a:xfrm>
            <a:off x="1146676" y="1572884"/>
            <a:ext cx="4100417" cy="2585050"/>
          </a:xfrm>
        </p:spPr>
        <p:txBody>
          <a:bodyPr lIns="274320" rtlCol="0" anchor="ctr">
            <a:normAutofit/>
          </a:bodyPr>
          <a:lstStyle>
            <a:lvl1pPr algn="l">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pPr rtl="0"/>
            <a:r>
              <a:rPr lang="fr-FR" noProof="0"/>
              <a:t>Cliquez pour modifier</a:t>
            </a:r>
          </a:p>
        </p:txBody>
      </p:sp>
      <p:sp useBgFill="1">
        <p:nvSpPr>
          <p:cNvPr id="3" name="Sous-titre 2"/>
          <p:cNvSpPr>
            <a:spLocks noGrp="1"/>
          </p:cNvSpPr>
          <p:nvPr>
            <p:ph type="subTitle" idx="1"/>
          </p:nvPr>
        </p:nvSpPr>
        <p:spPr>
          <a:xfrm>
            <a:off x="1146675" y="4157934"/>
            <a:ext cx="4100418" cy="1446364"/>
          </a:xfrm>
        </p:spPr>
        <p:txBody>
          <a:bodyPr lIns="274320" rtlCol="0" anchor="t">
            <a:normAutofit/>
          </a:bodyPr>
          <a:lstStyle>
            <a:lvl1pPr marL="342900" indent="-306000" algn="l" defTabSz="457200" rtl="0" eaLnBrk="1" latinLnBrk="0" hangingPunct="1">
              <a:lnSpc>
                <a:spcPct val="80000"/>
              </a:lnSpc>
              <a:spcBef>
                <a:spcPct val="20000"/>
              </a:spcBef>
              <a:spcAft>
                <a:spcPts val="600"/>
              </a:spcAft>
              <a:buClr>
                <a:schemeClr val="tx2"/>
              </a:buClr>
              <a:buSzPct val="70000"/>
              <a:buFont typeface="Wingdings 2" charset="2"/>
              <a:buChar char=""/>
              <a:defRPr lang="en-US" sz="1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5" name="Espace réservé du pied de page 4"/>
          <p:cNvSpPr>
            <a:spLocks noGrp="1"/>
          </p:cNvSpPr>
          <p:nvPr>
            <p:ph type="ftr" sz="quarter" idx="11"/>
          </p:nvPr>
        </p:nvSpPr>
        <p:spPr/>
        <p:txBody>
          <a:bodyPr rtlCol="0"/>
          <a:lstStyle/>
          <a:p>
            <a:pPr rtl="0"/>
            <a:r>
              <a:rPr lang="fr-FR" noProof="0"/>
              <a:t>Exemple de texte de pied de page</a:t>
            </a:r>
          </a:p>
        </p:txBody>
      </p:sp>
      <p:sp>
        <p:nvSpPr>
          <p:cNvPr id="4" name="Espace réservé de la date 3"/>
          <p:cNvSpPr>
            <a:spLocks noGrp="1"/>
          </p:cNvSpPr>
          <p:nvPr>
            <p:ph type="dt" sz="half" idx="10"/>
          </p:nvPr>
        </p:nvSpPr>
        <p:spPr/>
        <p:txBody>
          <a:bodyPr rtlCol="0"/>
          <a:lstStyle>
            <a:lvl1pPr>
              <a:defRPr/>
            </a:lvl1pPr>
          </a:lstStyle>
          <a:p>
            <a:pPr rtl="0"/>
            <a:r>
              <a:rPr lang="fr-FR" noProof="0"/>
              <a:t>20XX</a:t>
            </a:r>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pPr/>
              <a:t>‹N°›</a:t>
            </a:fld>
            <a:endParaRPr lang="fr-FR" noProof="0"/>
          </a:p>
        </p:txBody>
      </p:sp>
    </p:spTree>
    <p:extLst>
      <p:ext uri="{BB962C8B-B14F-4D97-AF65-F5344CB8AC3E}">
        <p14:creationId xmlns:p14="http://schemas.microsoft.com/office/powerpoint/2010/main" val="2947740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43DF7A-F99A-A5C3-E960-05BD9E1CC42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F2B4C70-78DF-69B3-B06E-3E9EE1EB2E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FC6E07D-44C1-334A-3945-28E111AC9AE9}"/>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5" name="Espace réservé du pied de page 4">
            <a:extLst>
              <a:ext uri="{FF2B5EF4-FFF2-40B4-BE49-F238E27FC236}">
                <a16:creationId xmlns:a16="http://schemas.microsoft.com/office/drawing/2014/main" id="{BEAFE19F-3821-FE1C-7593-F76C22E84F9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CDB845E-032F-D275-8AB8-9E255F139F73}"/>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844667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5A8622-EFB5-7A8E-4DDC-0AD14920E3B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77BF8EA-8BAD-1085-FD36-B0F90184EA9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402B4DB-5DBE-DE22-961E-384150954DA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3B4B317-69F9-A6B3-65FD-9B808917BE6D}"/>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6" name="Espace réservé du pied de page 5">
            <a:extLst>
              <a:ext uri="{FF2B5EF4-FFF2-40B4-BE49-F238E27FC236}">
                <a16:creationId xmlns:a16="http://schemas.microsoft.com/office/drawing/2014/main" id="{848B8DEF-0F89-D64F-6EAB-C801AB2E042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FEE6CC-165C-5F0E-10FE-9845395EC0A6}"/>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120271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6F4C89-9055-398D-B249-FA2CD61AAF1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7BD66E4-AB41-D0EA-94DE-11BB86B51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D66E38A-E08D-714F-F200-BC627F1122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EF2828B-877C-87F5-E6DC-46F7BD721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A49237B-A2E8-BE63-AACB-B632CEAC29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334310A-7367-DC54-A27C-8B1E80B500BD}"/>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8" name="Espace réservé du pied de page 7">
            <a:extLst>
              <a:ext uri="{FF2B5EF4-FFF2-40B4-BE49-F238E27FC236}">
                <a16:creationId xmlns:a16="http://schemas.microsoft.com/office/drawing/2014/main" id="{871426D5-9974-93C8-209C-D75666EBD86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C316694-47E4-19F7-C67B-1A9692FC9FAE}"/>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952619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6EE73B-D313-81DC-E0E4-47DD761414D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B627DFE-3A65-8EDF-6F42-F02B8C2BBB14}"/>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4" name="Espace réservé du pied de page 3">
            <a:extLst>
              <a:ext uri="{FF2B5EF4-FFF2-40B4-BE49-F238E27FC236}">
                <a16:creationId xmlns:a16="http://schemas.microsoft.com/office/drawing/2014/main" id="{40FC8185-69FA-4E26-0EE1-E9BC7CCA582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2538675-67B4-921B-84B7-6CA00D655571}"/>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990775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49CEF37-812C-9826-D01F-94D6B979B7BB}"/>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3" name="Espace réservé du pied de page 2">
            <a:extLst>
              <a:ext uri="{FF2B5EF4-FFF2-40B4-BE49-F238E27FC236}">
                <a16:creationId xmlns:a16="http://schemas.microsoft.com/office/drawing/2014/main" id="{E15880C8-E906-D6B9-0B81-8AF61A5E8C1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106214C-8663-267C-4039-F7943FE7CE5D}"/>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312849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049ADE-B8EB-C232-300D-7368BE53071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19572CB-4376-9306-342B-4262FC1B27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7D19278-64DA-C9B0-B04B-3F04869F4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CB98848-CC5E-8CAD-21B1-04B3DFD25194}"/>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6" name="Espace réservé du pied de page 5">
            <a:extLst>
              <a:ext uri="{FF2B5EF4-FFF2-40B4-BE49-F238E27FC236}">
                <a16:creationId xmlns:a16="http://schemas.microsoft.com/office/drawing/2014/main" id="{7C33DA36-C38E-81D8-928C-480B901AAAB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6D022AD-3155-08CE-0058-4FC13D58F08E}"/>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75352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030DC-F78D-C800-ACF3-333EBEF1526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F2058C7-E2D8-8B65-0DE4-783F604E6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D607563-42FD-3048-82D9-240EE6E68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0FBEE10-AA19-9FB5-D347-CCDD162BDFE8}"/>
              </a:ext>
            </a:extLst>
          </p:cNvPr>
          <p:cNvSpPr>
            <a:spLocks noGrp="1"/>
          </p:cNvSpPr>
          <p:nvPr>
            <p:ph type="dt" sz="half" idx="10"/>
          </p:nvPr>
        </p:nvSpPr>
        <p:spPr/>
        <p:txBody>
          <a:bodyPr/>
          <a:lstStyle/>
          <a:p>
            <a:fld id="{D9F129B0-D8E0-4BB5-9C33-2F6E064B07CE}" type="datetimeFigureOut">
              <a:rPr lang="fr-FR" smtClean="0"/>
              <a:t>06/01/2025</a:t>
            </a:fld>
            <a:endParaRPr lang="fr-FR"/>
          </a:p>
        </p:txBody>
      </p:sp>
      <p:sp>
        <p:nvSpPr>
          <p:cNvPr id="6" name="Espace réservé du pied de page 5">
            <a:extLst>
              <a:ext uri="{FF2B5EF4-FFF2-40B4-BE49-F238E27FC236}">
                <a16:creationId xmlns:a16="http://schemas.microsoft.com/office/drawing/2014/main" id="{2454EE3D-7572-7792-3E5F-DBA1117EAA2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34476AE-5FF7-9DA2-6635-80C1C61FEC10}"/>
              </a:ext>
            </a:extLst>
          </p:cNvPr>
          <p:cNvSpPr>
            <a:spLocks noGrp="1"/>
          </p:cNvSpPr>
          <p:nvPr>
            <p:ph type="sldNum" sz="quarter" idx="12"/>
          </p:nvPr>
        </p:nvSpPr>
        <p:spPr/>
        <p:txBody>
          <a:bodyPr/>
          <a:lstStyle/>
          <a:p>
            <a:fld id="{3AF368E8-2B72-41F2-993B-382D478EF2D9}" type="slidenum">
              <a:rPr lang="fr-FR" smtClean="0"/>
              <a:t>‹N°›</a:t>
            </a:fld>
            <a:endParaRPr lang="fr-FR"/>
          </a:p>
        </p:txBody>
      </p:sp>
    </p:spTree>
    <p:extLst>
      <p:ext uri="{BB962C8B-B14F-4D97-AF65-F5344CB8AC3E}">
        <p14:creationId xmlns:p14="http://schemas.microsoft.com/office/powerpoint/2010/main" val="2845088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DBEEF35-62F3-3E37-E016-C82C894B80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58C36C6-1152-E990-0036-6082F430C2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90314A8-5CF5-8792-2E58-D873FF364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9F129B0-D8E0-4BB5-9C33-2F6E064B07CE}" type="datetimeFigureOut">
              <a:rPr lang="fr-FR" smtClean="0"/>
              <a:t>06/01/2025</a:t>
            </a:fld>
            <a:endParaRPr lang="fr-FR"/>
          </a:p>
        </p:txBody>
      </p:sp>
      <p:sp>
        <p:nvSpPr>
          <p:cNvPr id="5" name="Espace réservé du pied de page 4">
            <a:extLst>
              <a:ext uri="{FF2B5EF4-FFF2-40B4-BE49-F238E27FC236}">
                <a16:creationId xmlns:a16="http://schemas.microsoft.com/office/drawing/2014/main" id="{6C5B3524-1884-FEAB-6AF8-1E7306CF89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ECC00B0-27FD-518D-6196-BCD931375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F368E8-2B72-41F2-993B-382D478EF2D9}" type="slidenum">
              <a:rPr lang="fr-FR" smtClean="0"/>
              <a:t>‹N°›</a:t>
            </a:fld>
            <a:endParaRPr lang="fr-FR"/>
          </a:p>
        </p:txBody>
      </p:sp>
    </p:spTree>
    <p:extLst>
      <p:ext uri="{BB962C8B-B14F-4D97-AF65-F5344CB8AC3E}">
        <p14:creationId xmlns:p14="http://schemas.microsoft.com/office/powerpoint/2010/main" val="2457267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rtl="0"/>
            <a:r>
              <a:rPr lang="fr-FR" noProof="0"/>
              <a:t>20XX</a:t>
            </a:r>
          </a:p>
        </p:txBody>
      </p:sp>
      <p:sp>
        <p:nvSpPr>
          <p:cNvPr id="5" name="Espace réservé du pied de pag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rtl="0"/>
            <a:r>
              <a:rPr lang="fr-FR" noProof="0"/>
              <a:t>Exemple de texte de pied de page</a:t>
            </a:r>
          </a:p>
        </p:txBody>
      </p:sp>
      <p:sp>
        <p:nvSpPr>
          <p:cNvPr id="6" name="Espace réservé du numéro de diapositive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3017746470"/>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recipenlg.cs.put.poznan.pl/dataset"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4.jpeg"/></Relationships>
</file>

<file path=ppt/slides/_rels/slide3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8FBC78-66E7-45DE-B5B9-64E043635320}"/>
              </a:ext>
            </a:extLst>
          </p:cNvPr>
          <p:cNvSpPr>
            <a:spLocks noGrp="1"/>
          </p:cNvSpPr>
          <p:nvPr>
            <p:ph type="ctrTitle"/>
          </p:nvPr>
        </p:nvSpPr>
        <p:spPr/>
        <p:txBody>
          <a:bodyPr rtlCol="0"/>
          <a:lstStyle/>
          <a:p>
            <a:pPr rtl="0"/>
            <a:r>
              <a:rPr lang="fr-FR" dirty="0">
                <a:latin typeface="Book Antiqua" panose="02040602050305030304" pitchFamily="18" charset="0"/>
              </a:rPr>
              <a:t>TASY-RECIPE</a:t>
            </a:r>
          </a:p>
        </p:txBody>
      </p:sp>
      <p:sp>
        <p:nvSpPr>
          <p:cNvPr id="3" name="Sous-titre 2">
            <a:extLst>
              <a:ext uri="{FF2B5EF4-FFF2-40B4-BE49-F238E27FC236}">
                <a16:creationId xmlns:a16="http://schemas.microsoft.com/office/drawing/2014/main" id="{C0469165-404D-4293-8B88-BA9E533E4144}"/>
              </a:ext>
            </a:extLst>
          </p:cNvPr>
          <p:cNvSpPr>
            <a:spLocks noGrp="1"/>
          </p:cNvSpPr>
          <p:nvPr>
            <p:ph type="subTitle" idx="1"/>
          </p:nvPr>
        </p:nvSpPr>
        <p:spPr/>
        <p:txBody>
          <a:bodyPr rtlCol="0"/>
          <a:lstStyle/>
          <a:p>
            <a:pPr rtl="0"/>
            <a:r>
              <a:rPr lang="fr-FR" dirty="0"/>
              <a:t>Rapport de développement du site web</a:t>
            </a:r>
          </a:p>
        </p:txBody>
      </p:sp>
      <p:pic>
        <p:nvPicPr>
          <p:cNvPr id="8" name="Espace réservé d’image 7" descr="Ingrédients de la recette">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6900147" y="0"/>
            <a:ext cx="5134707" cy="1759756"/>
          </a:xfrm>
          <a:ln w="28575">
            <a:solidFill>
              <a:schemeClr val="accent1">
                <a:alpha val="97000"/>
              </a:schemeClr>
            </a:solidFill>
          </a:ln>
          <a:effectLst>
            <a:glow rad="101600">
              <a:schemeClr val="accent1">
                <a:alpha val="0"/>
              </a:schemeClr>
            </a:glow>
          </a:effectLst>
        </p:spPr>
      </p:pic>
      <p:sp>
        <p:nvSpPr>
          <p:cNvPr id="6" name="ZoneTexte 5">
            <a:extLst>
              <a:ext uri="{FF2B5EF4-FFF2-40B4-BE49-F238E27FC236}">
                <a16:creationId xmlns:a16="http://schemas.microsoft.com/office/drawing/2014/main" id="{01A690B5-3497-3862-F280-47206C25BCC8}"/>
              </a:ext>
            </a:extLst>
          </p:cNvPr>
          <p:cNvSpPr txBox="1"/>
          <p:nvPr/>
        </p:nvSpPr>
        <p:spPr>
          <a:xfrm>
            <a:off x="3843844" y="2532185"/>
            <a:ext cx="8189407" cy="2308324"/>
          </a:xfrm>
          <a:prstGeom prst="rect">
            <a:avLst/>
          </a:prstGeom>
          <a:noFill/>
        </p:spPr>
        <p:txBody>
          <a:bodyPr wrap="square" rtlCol="0">
            <a:spAutoFit/>
          </a:bodyPr>
          <a:lstStyle/>
          <a:p>
            <a:r>
              <a:rPr lang="fr-FR" sz="2400" dirty="0">
                <a:latin typeface="Aharoni" panose="02010803020104030203" pitchFamily="2" charset="-79"/>
                <a:cs typeface="Aharoni" panose="02010803020104030203" pitchFamily="2" charset="-79"/>
              </a:rPr>
              <a:t>CHARGER DU PROJET :</a:t>
            </a:r>
          </a:p>
          <a:p>
            <a:endParaRPr lang="fr-FR" sz="2400" dirty="0">
              <a:latin typeface="Aharoni" panose="02010803020104030203" pitchFamily="2" charset="-79"/>
              <a:cs typeface="Aharoni" panose="02010803020104030203" pitchFamily="2" charset="-79"/>
            </a:endParaRPr>
          </a:p>
          <a:p>
            <a:pPr marL="342900" indent="-342900">
              <a:buFontTx/>
              <a:buChar char="-"/>
            </a:pPr>
            <a:r>
              <a:rPr lang="fr-FR" sz="2400" i="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HINIMDOU  MORSIA GUITDM</a:t>
            </a:r>
          </a:p>
          <a:p>
            <a:pPr marL="342900" indent="-342900">
              <a:buFontTx/>
              <a:buChar char="-"/>
            </a:pPr>
            <a:endParaRPr lang="fr-FR" sz="2400" i="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pPr marL="342900" indent="-342900">
              <a:buFontTx/>
              <a:buChar char="-"/>
            </a:pPr>
            <a:endParaRPr lang="fr-FR" sz="2400" i="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r>
              <a:rPr lang="fr-FR" sz="2400" i="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-DJERI-ALASSANI OUBENOUPOU</a:t>
            </a:r>
          </a:p>
        </p:txBody>
      </p:sp>
    </p:spTree>
    <p:extLst>
      <p:ext uri="{BB962C8B-B14F-4D97-AF65-F5344CB8AC3E}">
        <p14:creationId xmlns:p14="http://schemas.microsoft.com/office/powerpoint/2010/main" val="5409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7E1C1-9F4E-4885-8EB7-50A8AB42F3D0}"/>
              </a:ext>
            </a:extLst>
          </p:cNvPr>
          <p:cNvSpPr>
            <a:spLocks noGrp="1"/>
          </p:cNvSpPr>
          <p:nvPr>
            <p:ph type="title"/>
          </p:nvPr>
        </p:nvSpPr>
        <p:spPr/>
        <p:txBody>
          <a:bodyPr rtlCol="0"/>
          <a:lstStyle/>
          <a:p>
            <a:pPr rtl="0"/>
            <a:r>
              <a:rPr lang="fr-FR" dirty="0"/>
              <a:t>RECETTES</a:t>
            </a:r>
          </a:p>
        </p:txBody>
      </p:sp>
      <p:pic>
        <p:nvPicPr>
          <p:cNvPr id="6" name="Espace réservé pour une image  5" descr="Une image contenant texte, menu, Restauration rapide, repas&#10;&#10;Description générée automatiquement">
            <a:extLst>
              <a:ext uri="{FF2B5EF4-FFF2-40B4-BE49-F238E27FC236}">
                <a16:creationId xmlns:a16="http://schemas.microsoft.com/office/drawing/2014/main" id="{6BBE0F7A-2FCE-469E-E7E0-182BBF74D18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8" b="142"/>
          <a:stretch/>
        </p:blipFill>
        <p:spPr>
          <a:xfrm>
            <a:off x="0" y="0"/>
            <a:ext cx="2906486" cy="6846561"/>
          </a:xfrm>
          <a:prstGeom prst="rect">
            <a:avLst/>
          </a:prstGeom>
        </p:spPr>
      </p:pic>
      <p:sp>
        <p:nvSpPr>
          <p:cNvPr id="9" name="Rectangle 2">
            <a:extLst>
              <a:ext uri="{FF2B5EF4-FFF2-40B4-BE49-F238E27FC236}">
                <a16:creationId xmlns:a16="http://schemas.microsoft.com/office/drawing/2014/main" id="{8F91BEB5-FFE2-53F2-76E4-65796D22112A}"/>
              </a:ext>
            </a:extLst>
          </p:cNvPr>
          <p:cNvSpPr>
            <a:spLocks noGrp="1" noChangeArrowheads="1"/>
          </p:cNvSpPr>
          <p:nvPr>
            <p:ph type="subTitle" idx="10"/>
          </p:nvPr>
        </p:nvSpPr>
        <p:spPr bwMode="auto">
          <a:xfrm>
            <a:off x="3037114" y="1311247"/>
            <a:ext cx="8994867"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effectLst/>
                <a:latin typeface="Arial" panose="020B0604020202020204" pitchFamily="34" charset="0"/>
              </a:rPr>
              <a:t>Page </a:t>
            </a:r>
            <a:r>
              <a:rPr kumimoji="0" lang="fr-FR" altLang="fr-FR" sz="2000" b="1" i="0" u="none" strike="noStrike" cap="none" normalizeH="0" baseline="0" dirty="0" err="1">
                <a:ln>
                  <a:noFill/>
                </a:ln>
                <a:effectLst/>
                <a:latin typeface="Arial Unicode MS"/>
              </a:rPr>
              <a:t>Recipes.php</a:t>
            </a:r>
            <a:r>
              <a:rPr kumimoji="0" lang="fr-FR" altLang="fr-FR" sz="2000" b="1" i="0" u="none" strike="noStrike" cap="none" normalizeH="0" baseline="0" dirty="0">
                <a:ln>
                  <a:noFill/>
                </a:ln>
                <a:effectLst/>
              </a:rPr>
              <a:t> (Liste des recettes)</a:t>
            </a:r>
            <a:endParaRPr kumimoji="0" lang="fr-FR" altLang="fr-FR" sz="20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effectLst/>
                <a:latin typeface="Arial" panose="020B0604020202020204" pitchFamily="34" charset="0"/>
              </a:rPr>
              <a:t>La page "Recettes" propose une liste exhaustive des recettes enregistrées dans la base de données.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effectLst/>
                <a:latin typeface="Arial" panose="020B0604020202020204" pitchFamily="34" charset="0"/>
              </a:rPr>
              <a:t>Fonction principale :</a:t>
            </a:r>
            <a:r>
              <a:rPr kumimoji="0" lang="fr-FR" altLang="fr-FR" sz="2000" b="0" i="0" u="none" strike="noStrike" cap="none" normalizeH="0" baseline="0" dirty="0">
                <a:ln>
                  <a:noFill/>
                </a:ln>
                <a:effectLst/>
                <a:latin typeface="Arial" panose="020B0604020202020204" pitchFamily="34" charset="0"/>
              </a:rPr>
              <a:t> Permettre aux utilisateurs de rechercher des recettes par nom grâce à une barre de recherche située en haut de la page.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effectLst/>
                <a:latin typeface="Arial" panose="020B0604020202020204" pitchFamily="34" charset="0"/>
              </a:rPr>
              <a:t>Backend :</a:t>
            </a:r>
            <a:r>
              <a:rPr kumimoji="0" lang="fr-FR" altLang="fr-FR" sz="2000" b="0" i="0" u="none" strike="noStrike" cap="none" normalizeH="0" baseline="0" dirty="0">
                <a:ln>
                  <a:noFill/>
                </a:ln>
                <a:effectLst/>
                <a:latin typeface="Arial" panose="020B0604020202020204" pitchFamily="34" charset="0"/>
              </a:rPr>
              <a:t> La recherche est effectuée grâce à une requête SQL paramétrée :</a:t>
            </a:r>
            <a:endParaRPr kumimoji="0" lang="fr-FR" altLang="fr-FR" sz="2000" b="0" i="0" u="none" strike="noStrike" cap="none" normalizeH="0" baseline="0" dirty="0">
              <a:ln>
                <a:noFill/>
              </a:ln>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err="1">
                <a:ln>
                  <a:noFill/>
                </a:ln>
                <a:effectLst/>
                <a:latin typeface="Arial Unicode MS"/>
              </a:rPr>
              <a:t>Php</a:t>
            </a:r>
            <a:endParaRPr kumimoji="0" lang="fr-FR" altLang="fr-FR" sz="2000" b="0" i="0" u="none" strike="noStrike" cap="none" normalizeH="0" baseline="0" dirty="0">
              <a:ln>
                <a:noFill/>
              </a:ln>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effectLst/>
                <a:latin typeface="Arial Unicode MS"/>
              </a:rPr>
              <a:t>$</a:t>
            </a:r>
            <a:r>
              <a:rPr kumimoji="0" lang="fr-FR" altLang="fr-FR" sz="2000" b="0" i="0" u="none" strike="noStrike" cap="none" normalizeH="0" baseline="0" dirty="0" err="1">
                <a:ln>
                  <a:noFill/>
                </a:ln>
                <a:effectLst/>
                <a:latin typeface="Arial Unicode MS"/>
              </a:rPr>
              <a:t>query</a:t>
            </a:r>
            <a:r>
              <a:rPr kumimoji="0" lang="fr-FR" altLang="fr-FR" sz="2000" b="0" i="0" u="none" strike="noStrike" cap="none" normalizeH="0" baseline="0" dirty="0">
                <a:ln>
                  <a:noFill/>
                </a:ln>
                <a:effectLst/>
                <a:latin typeface="Arial Unicode MS"/>
              </a:rPr>
              <a:t> = $</a:t>
            </a:r>
            <a:r>
              <a:rPr kumimoji="0" lang="fr-FR" altLang="fr-FR" sz="2000" b="0" i="0" u="none" strike="noStrike" cap="none" normalizeH="0" baseline="0" dirty="0" err="1">
                <a:ln>
                  <a:noFill/>
                </a:ln>
                <a:effectLst/>
                <a:latin typeface="Arial Unicode MS"/>
              </a:rPr>
              <a:t>conn</a:t>
            </a:r>
            <a:r>
              <a:rPr kumimoji="0" lang="fr-FR" altLang="fr-FR" sz="2000" b="0" i="0" u="none" strike="noStrike" cap="none" normalizeH="0" baseline="0" dirty="0">
                <a:ln>
                  <a:noFill/>
                </a:ln>
                <a:effectLst/>
                <a:latin typeface="Arial Unicode MS"/>
              </a:rPr>
              <a:t>-&gt;</a:t>
            </a:r>
            <a:r>
              <a:rPr kumimoji="0" lang="fr-FR" altLang="fr-FR" sz="2000" b="0" i="0" u="none" strike="noStrike" cap="none" normalizeH="0" baseline="0" dirty="0" err="1">
                <a:ln>
                  <a:noFill/>
                </a:ln>
                <a:effectLst/>
                <a:latin typeface="Arial Unicode MS"/>
              </a:rPr>
              <a:t>prepare</a:t>
            </a:r>
            <a:r>
              <a:rPr kumimoji="0" lang="fr-FR" altLang="fr-FR" sz="2000" b="0" i="0" u="none" strike="noStrike" cap="none" normalizeH="0" baseline="0" dirty="0">
                <a:ln>
                  <a:noFill/>
                </a:ln>
                <a:effectLst/>
                <a:latin typeface="Arial Unicode MS"/>
              </a:rPr>
              <a:t>("SELECT * FROM RECETTES WHERE </a:t>
            </a:r>
            <a:r>
              <a:rPr kumimoji="0" lang="fr-FR" altLang="fr-FR" sz="2000" b="0" i="0" u="none" strike="noStrike" cap="none" normalizeH="0" baseline="0" dirty="0" err="1">
                <a:ln>
                  <a:noFill/>
                </a:ln>
                <a:effectLst/>
                <a:latin typeface="Arial Unicode MS"/>
              </a:rPr>
              <a:t>title_recettes</a:t>
            </a:r>
            <a:r>
              <a:rPr kumimoji="0" lang="fr-FR" altLang="fr-FR" sz="2000" b="0" i="0" u="none" strike="noStrike" cap="none" normalizeH="0" baseline="0" dirty="0">
                <a:ln>
                  <a:noFill/>
                </a:ln>
                <a:effectLst/>
                <a:latin typeface="Arial Unicode MS"/>
              </a:rPr>
              <a:t> LIKE ?"); $</a:t>
            </a:r>
            <a:r>
              <a:rPr kumimoji="0" lang="fr-FR" altLang="fr-FR" sz="2000" b="0" i="0" u="none" strike="noStrike" cap="none" normalizeH="0" baseline="0" dirty="0" err="1">
                <a:ln>
                  <a:noFill/>
                </a:ln>
                <a:effectLst/>
                <a:latin typeface="Arial Unicode MS"/>
              </a:rPr>
              <a:t>query</a:t>
            </a:r>
            <a:r>
              <a:rPr kumimoji="0" lang="fr-FR" altLang="fr-FR" sz="2000" b="0" i="0" u="none" strike="noStrike" cap="none" normalizeH="0" baseline="0" dirty="0">
                <a:ln>
                  <a:noFill/>
                </a:ln>
                <a:effectLst/>
                <a:latin typeface="Arial Unicode MS"/>
              </a:rPr>
              <a:t>-&gt;</a:t>
            </a:r>
            <a:r>
              <a:rPr kumimoji="0" lang="fr-FR" altLang="fr-FR" sz="2000" b="0" i="0" u="none" strike="noStrike" cap="none" normalizeH="0" baseline="0" dirty="0" err="1">
                <a:ln>
                  <a:noFill/>
                </a:ln>
                <a:effectLst/>
                <a:latin typeface="Arial Unicode MS"/>
              </a:rPr>
              <a:t>execute</a:t>
            </a:r>
            <a:r>
              <a:rPr kumimoji="0" lang="fr-FR" altLang="fr-FR" sz="2000" b="0" i="0" u="none" strike="noStrike" cap="none" normalizeH="0" baseline="0" dirty="0">
                <a:ln>
                  <a:noFill/>
                </a:ln>
                <a:effectLst/>
                <a:latin typeface="Arial Unicode MS"/>
              </a:rPr>
              <a:t>(["%$</a:t>
            </a:r>
            <a:r>
              <a:rPr kumimoji="0" lang="fr-FR" altLang="fr-FR" sz="2000" b="0" i="0" u="none" strike="noStrike" cap="none" normalizeH="0" baseline="0" dirty="0" err="1">
                <a:ln>
                  <a:noFill/>
                </a:ln>
                <a:effectLst/>
                <a:latin typeface="Arial Unicode MS"/>
              </a:rPr>
              <a:t>search</a:t>
            </a:r>
            <a:r>
              <a:rPr kumimoji="0" lang="fr-FR" altLang="fr-FR" sz="2000" b="0" i="0" u="none" strike="noStrike" cap="none" normalizeH="0" baseline="0" dirty="0">
                <a:ln>
                  <a:noFill/>
                </a:ln>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2000" i="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effectLst/>
                <a:latin typeface="Arial" panose="020B0604020202020204" pitchFamily="34" charset="0"/>
              </a:rPr>
              <a:t>Cette requête filtre les recettes dont le titre correspond au mot-clé saisi par l'utilisateur. Si aucun mot n'est saisi, la page affiche par défaut 50 recettes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530737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A9FE-3A35-EF62-4DDD-57D1985F5D9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5F23F9-155C-6835-E9BC-A69ADF0D089E}"/>
              </a:ext>
            </a:extLst>
          </p:cNvPr>
          <p:cNvSpPr>
            <a:spLocks noGrp="1"/>
          </p:cNvSpPr>
          <p:nvPr>
            <p:ph type="title"/>
          </p:nvPr>
        </p:nvSpPr>
        <p:spPr/>
        <p:txBody>
          <a:bodyPr rtlCol="0"/>
          <a:lstStyle/>
          <a:p>
            <a:pPr rtl="0"/>
            <a:r>
              <a:rPr lang="fr-FR" dirty="0"/>
              <a:t>CONTACT</a:t>
            </a:r>
          </a:p>
        </p:txBody>
      </p:sp>
      <p:sp>
        <p:nvSpPr>
          <p:cNvPr id="3" name="Rectangle 1">
            <a:extLst>
              <a:ext uri="{FF2B5EF4-FFF2-40B4-BE49-F238E27FC236}">
                <a16:creationId xmlns:a16="http://schemas.microsoft.com/office/drawing/2014/main" id="{25DF78A0-05A8-C375-89BE-B464D21BEDE0}"/>
              </a:ext>
            </a:extLst>
          </p:cNvPr>
          <p:cNvSpPr>
            <a:spLocks noGrp="1" noChangeArrowheads="1"/>
          </p:cNvSpPr>
          <p:nvPr>
            <p:ph type="subTitle" idx="10"/>
          </p:nvPr>
        </p:nvSpPr>
        <p:spPr bwMode="auto">
          <a:xfrm>
            <a:off x="3233057" y="1620704"/>
            <a:ext cx="863237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cap="none" normalizeH="0" baseline="0" dirty="0">
                <a:ln>
                  <a:noFill/>
                </a:ln>
                <a:effectLst/>
                <a:latin typeface="Arial" panose="020B0604020202020204" pitchFamily="34" charset="0"/>
              </a:rPr>
              <a:t>Page </a:t>
            </a:r>
            <a:r>
              <a:rPr kumimoji="0" lang="fr-FR" altLang="fr-FR" sz="2400" b="1" i="0" u="none" strike="noStrike" cap="none" normalizeH="0" baseline="0" dirty="0" err="1">
                <a:ln>
                  <a:noFill/>
                </a:ln>
                <a:effectLst/>
                <a:latin typeface="Arial Unicode MS"/>
              </a:rPr>
              <a:t>contact.php</a:t>
            </a:r>
            <a:r>
              <a:rPr kumimoji="0" lang="fr-FR" altLang="fr-FR" sz="2400" b="1" i="0" u="none" strike="noStrike" cap="none" normalizeH="0" baseline="0" dirty="0">
                <a:ln>
                  <a:noFill/>
                </a:ln>
                <a:effectLst/>
              </a:rPr>
              <a:t> (Formulaire de contact)</a:t>
            </a:r>
            <a:endParaRPr kumimoji="0" lang="fr-FR" altLang="fr-FR" sz="2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effectLst/>
                <a:latin typeface="Arial" panose="020B0604020202020204" pitchFamily="34" charset="0"/>
              </a:rPr>
              <a:t>Cette page contient un formulaire permettant aux utilisateurs de laisser des messages ou des questions.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1" i="0" u="none" strike="noStrike" cap="none" normalizeH="0" baseline="0" dirty="0">
                <a:ln>
                  <a:noFill/>
                </a:ln>
                <a:effectLst/>
                <a:latin typeface="Arial" panose="020B0604020202020204" pitchFamily="34" charset="0"/>
              </a:rPr>
              <a:t>Champs du formulaire :</a:t>
            </a:r>
            <a:r>
              <a:rPr kumimoji="0" lang="fr-FR" altLang="fr-FR" sz="2400" b="0" i="0" u="none" strike="noStrike" cap="none" normalizeH="0" baseline="0" dirty="0">
                <a:ln>
                  <a:noFill/>
                </a:ln>
                <a:effectLst/>
                <a:latin typeface="Arial" panose="020B0604020202020204" pitchFamily="34" charset="0"/>
              </a:rPr>
              <a:t> Nom, prénom, date de naissance, email, profession, sujet et message.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24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1" i="0" u="none" strike="noStrike" cap="none" normalizeH="0" baseline="0" dirty="0">
                <a:ln>
                  <a:noFill/>
                </a:ln>
                <a:effectLst/>
                <a:latin typeface="Arial" panose="020B0604020202020204" pitchFamily="34" charset="0"/>
              </a:rPr>
              <a:t>Traitement backend :</a:t>
            </a:r>
            <a:r>
              <a:rPr kumimoji="0" lang="fr-FR" altLang="fr-FR" sz="2400" b="0" i="0" u="none" strike="noStrike" cap="none" normalizeH="0" baseline="0" dirty="0">
                <a:ln>
                  <a:noFill/>
                </a:ln>
                <a:effectLst/>
                <a:latin typeface="Arial" panose="020B0604020202020204" pitchFamily="34" charset="0"/>
              </a:rPr>
              <a:t> Le code </a:t>
            </a:r>
            <a:r>
              <a:rPr kumimoji="0" lang="fr-FR" altLang="fr-FR" sz="2400" b="0" i="0" u="none" strike="noStrike" cap="none" normalizeH="0" baseline="0" dirty="0" err="1">
                <a:ln>
                  <a:noFill/>
                </a:ln>
                <a:effectLst/>
                <a:latin typeface="Arial" panose="020B0604020202020204" pitchFamily="34" charset="0"/>
              </a:rPr>
              <a:t>php</a:t>
            </a:r>
            <a:r>
              <a:rPr kumimoji="0" lang="fr-FR" altLang="fr-FR" sz="2400" b="0" i="0" u="none" strike="noStrike" cap="none" normalizeH="0" baseline="0" dirty="0">
                <a:ln>
                  <a:noFill/>
                </a:ln>
                <a:effectLst/>
                <a:latin typeface="Arial" panose="020B0604020202020204" pitchFamily="34" charset="0"/>
              </a:rPr>
              <a:t> </a:t>
            </a:r>
            <a:r>
              <a:rPr kumimoji="0" lang="fr-FR" altLang="fr-FR" sz="2400" b="0" i="0" u="none" strike="noStrike" cap="none" normalizeH="0" baseline="0" dirty="0" err="1">
                <a:ln>
                  <a:noFill/>
                </a:ln>
                <a:effectLst/>
                <a:latin typeface="Arial" panose="020B0604020202020204" pitchFamily="34" charset="0"/>
              </a:rPr>
              <a:t>integre</a:t>
            </a:r>
            <a:r>
              <a:rPr kumimoji="0" lang="fr-FR" altLang="fr-FR" sz="2400" b="0" i="0" u="none" strike="noStrike" cap="none" normalizeH="0" baseline="0" dirty="0">
                <a:ln>
                  <a:noFill/>
                </a:ln>
                <a:effectLst/>
                <a:latin typeface="Arial" panose="020B0604020202020204" pitchFamily="34" charset="0"/>
              </a:rPr>
              <a:t> a fichier </a:t>
            </a:r>
            <a:r>
              <a:rPr kumimoji="0" lang="fr-FR" altLang="fr-FR" sz="2400" b="0" i="0" u="none" strike="noStrike" cap="none" normalizeH="0" baseline="0" dirty="0" err="1">
                <a:ln>
                  <a:noFill/>
                </a:ln>
                <a:effectLst/>
                <a:latin typeface="Arial" panose="020B0604020202020204" pitchFamily="34" charset="0"/>
              </a:rPr>
              <a:t>gere</a:t>
            </a:r>
            <a:r>
              <a:rPr kumimoji="0" lang="fr-FR" altLang="fr-FR" sz="2400" b="0" i="0" u="none" strike="noStrike" cap="none" normalizeH="0" baseline="0" dirty="0">
                <a:ln>
                  <a:noFill/>
                </a:ln>
                <a:effectLst/>
                <a:latin typeface="Arial" panose="020B0604020202020204" pitchFamily="34" charset="0"/>
              </a:rPr>
              <a:t> l envoie des formulaires </a:t>
            </a:r>
            <a:r>
              <a:rPr kumimoji="0" lang="fr-FR" altLang="fr-FR" sz="2400" b="0" i="0" u="none" strike="noStrike" cap="none" normalizeH="0" baseline="0" dirty="0">
                <a:ln>
                  <a:noFill/>
                </a:ln>
                <a:effectLst/>
              </a:rPr>
              <a:t>, qui les vérifie et les enregistre dans la base de données.</a:t>
            </a:r>
            <a:endParaRPr kumimoji="0" lang="fr-FR" altLang="fr-FR" sz="24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effectLst/>
              <a:latin typeface="Arial" panose="020B0604020202020204" pitchFamily="34" charset="0"/>
            </a:endParaRPr>
          </a:p>
        </p:txBody>
      </p:sp>
      <p:pic>
        <p:nvPicPr>
          <p:cNvPr id="8" name="Espace réservé pour une image  7" descr="Une image contenant texte, capture d’écran, logiciel, Système d’exploitation&#10;&#10;Description générée automatiquement">
            <a:extLst>
              <a:ext uri="{FF2B5EF4-FFF2-40B4-BE49-F238E27FC236}">
                <a16:creationId xmlns:a16="http://schemas.microsoft.com/office/drawing/2014/main" id="{F0003B1D-FBF9-CDAE-0B8D-1C0F5E3EF8C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03" b="498"/>
          <a:stretch/>
        </p:blipFill>
        <p:spPr>
          <a:xfrm>
            <a:off x="0" y="-25529"/>
            <a:ext cx="3233057" cy="6886175"/>
          </a:xfrm>
          <a:prstGeom prst="rect">
            <a:avLst/>
          </a:prstGeom>
        </p:spPr>
      </p:pic>
    </p:spTree>
    <p:extLst>
      <p:ext uri="{BB962C8B-B14F-4D97-AF65-F5344CB8AC3E}">
        <p14:creationId xmlns:p14="http://schemas.microsoft.com/office/powerpoint/2010/main" val="1678165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678FE3-4DD4-E9B3-56EF-E1E383183BD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1E53B8-6522-4928-6C54-FFF7B7346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9B6180E3-D7EE-EE6A-798A-E4C58DA1B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C6EA02D1-E8DE-1045-2AC6-E774AC543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A35A0A17-9430-FF62-992B-23BD56061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9A73AB5E-D4C2-2A56-B1F4-612607ED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B06DD002-011B-E753-CD15-229CB58E6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64C2F1EE-05D3-CE00-2CC0-BEF7A6F3B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C91C7922-2DE2-006D-8608-B808879EC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CD9CF70E-87E1-D193-6299-D1CA9F8E053F}"/>
              </a:ext>
            </a:extLst>
          </p:cNvPr>
          <p:cNvSpPr>
            <a:spLocks noGrp="1"/>
          </p:cNvSpPr>
          <p:nvPr>
            <p:ph type="ctrTitle"/>
          </p:nvPr>
        </p:nvSpPr>
        <p:spPr>
          <a:xfrm>
            <a:off x="5041604" y="1037365"/>
            <a:ext cx="6662625" cy="4844270"/>
          </a:xfrm>
        </p:spPr>
        <p:txBody>
          <a:bodyPr anchor="b">
            <a:noAutofit/>
          </a:bodyPr>
          <a:lstStyle/>
          <a:p>
            <a:pPr algn="l"/>
            <a:r>
              <a:rPr lang="fr-FR" sz="2400" dirty="0">
                <a:solidFill>
                  <a:srgbClr val="FFFFFF"/>
                </a:solidFill>
              </a:rPr>
              <a:t>Le fichier </a:t>
            </a:r>
            <a:r>
              <a:rPr lang="fr-FR" sz="2400" dirty="0" err="1">
                <a:solidFill>
                  <a:srgbClr val="FFFFFF"/>
                </a:solidFill>
              </a:rPr>
              <a:t>db.php</a:t>
            </a:r>
            <a:r>
              <a:rPr lang="fr-FR" sz="2400" dirty="0">
                <a:solidFill>
                  <a:srgbClr val="FFFFFF"/>
                </a:solidFill>
              </a:rPr>
              <a:t> assure la connexion sécurisée au serveur MySQL.</a:t>
            </a:r>
            <a:br>
              <a:rPr lang="fr-FR" sz="2400" dirty="0">
                <a:solidFill>
                  <a:srgbClr val="FFFFFF"/>
                </a:solidFill>
              </a:rPr>
            </a:br>
            <a:br>
              <a:rPr lang="fr-FR" sz="2400" dirty="0">
                <a:solidFill>
                  <a:srgbClr val="FFFFFF"/>
                </a:solidFill>
              </a:rPr>
            </a:br>
            <a:r>
              <a:rPr lang="fr-FR" sz="2400" dirty="0">
                <a:solidFill>
                  <a:srgbClr val="FFFFFF"/>
                </a:solidFill>
              </a:rPr>
              <a:t>Paramètres de connexion : Le fichier contient les informations sensibles comme l'hôte (localhost), l'utilisateur (root), le mot de passe et le nom de la base de données</a:t>
            </a:r>
            <a:br>
              <a:rPr lang="fr-FR" sz="2400" dirty="0">
                <a:solidFill>
                  <a:srgbClr val="FFFFFF"/>
                </a:solidFill>
              </a:rPr>
            </a:br>
            <a:r>
              <a:rPr lang="fr-FR" sz="2400" dirty="0">
                <a:solidFill>
                  <a:srgbClr val="FFFFFF"/>
                </a:solidFill>
              </a:rPr>
              <a:t> (</a:t>
            </a:r>
            <a:r>
              <a:rPr lang="fr-FR" sz="2400" dirty="0" err="1">
                <a:solidFill>
                  <a:srgbClr val="FFFFFF"/>
                </a:solidFill>
              </a:rPr>
              <a:t>site_recettes_de_cuisine</a:t>
            </a:r>
            <a:r>
              <a:rPr lang="fr-FR" sz="2400" dirty="0">
                <a:solidFill>
                  <a:srgbClr val="FFFFFF"/>
                </a:solidFill>
              </a:rPr>
              <a:t>).</a:t>
            </a:r>
            <a:br>
              <a:rPr lang="fr-FR" sz="2400" dirty="0">
                <a:solidFill>
                  <a:srgbClr val="FFFFFF"/>
                </a:solidFill>
              </a:rPr>
            </a:br>
            <a:r>
              <a:rPr lang="fr-FR" sz="2400" dirty="0">
                <a:solidFill>
                  <a:srgbClr val="FFFFFF"/>
                </a:solidFill>
              </a:rPr>
              <a:t>Utilisation de PDO (PHP Data </a:t>
            </a:r>
            <a:r>
              <a:rPr lang="fr-FR" sz="2400" dirty="0" err="1">
                <a:solidFill>
                  <a:srgbClr val="FFFFFF"/>
                </a:solidFill>
              </a:rPr>
              <a:t>Objects</a:t>
            </a:r>
            <a:r>
              <a:rPr lang="fr-FR" sz="2400" dirty="0">
                <a:solidFill>
                  <a:srgbClr val="FFFFFF"/>
                </a:solidFill>
              </a:rPr>
              <a:t>) : Cette extension PHP permet d'exécuter des requêtes préparées pour éviter les injections </a:t>
            </a:r>
            <a:r>
              <a:rPr lang="fr-FR" sz="2400" dirty="0" err="1">
                <a:solidFill>
                  <a:srgbClr val="FFFFFF"/>
                </a:solidFill>
              </a:rPr>
              <a:t>SQL.Gestion</a:t>
            </a:r>
            <a:r>
              <a:rPr lang="fr-FR" sz="2400" dirty="0">
                <a:solidFill>
                  <a:srgbClr val="FFFFFF"/>
                </a:solidFill>
              </a:rPr>
              <a:t> des erreurs : Un bloc </a:t>
            </a:r>
            <a:r>
              <a:rPr lang="fr-FR" sz="2400" dirty="0" err="1">
                <a:solidFill>
                  <a:srgbClr val="FFFFFF"/>
                </a:solidFill>
              </a:rPr>
              <a:t>try</a:t>
            </a:r>
            <a:r>
              <a:rPr lang="fr-FR" sz="2400" dirty="0">
                <a:solidFill>
                  <a:srgbClr val="FFFFFF"/>
                </a:solidFill>
              </a:rPr>
              <a:t>/catch capture les exceptions et affiche un message d'erreur si la connexion échoue.</a:t>
            </a:r>
            <a:br>
              <a:rPr lang="fr-FR" sz="2400" dirty="0">
                <a:solidFill>
                  <a:srgbClr val="FFFFFF"/>
                </a:solidFill>
              </a:rPr>
            </a:br>
            <a:endParaRPr lang="fr-FR" sz="2400" dirty="0">
              <a:solidFill>
                <a:srgbClr val="FFFFFF"/>
              </a:solidFill>
            </a:endParaRPr>
          </a:p>
        </p:txBody>
      </p:sp>
      <p:sp>
        <p:nvSpPr>
          <p:cNvPr id="3" name="Sous-titre 2">
            <a:extLst>
              <a:ext uri="{FF2B5EF4-FFF2-40B4-BE49-F238E27FC236}">
                <a16:creationId xmlns:a16="http://schemas.microsoft.com/office/drawing/2014/main" id="{2B5817E2-2500-A884-7755-7930A5209BF2}"/>
              </a:ext>
            </a:extLst>
          </p:cNvPr>
          <p:cNvSpPr>
            <a:spLocks noGrp="1"/>
          </p:cNvSpPr>
          <p:nvPr>
            <p:ph type="subTitle" idx="1"/>
          </p:nvPr>
        </p:nvSpPr>
        <p:spPr>
          <a:xfrm>
            <a:off x="5368295" y="451157"/>
            <a:ext cx="5589236" cy="540283"/>
          </a:xfrm>
        </p:spPr>
        <p:txBody>
          <a:bodyPr>
            <a:normAutofit/>
          </a:bodyPr>
          <a:lstStyle/>
          <a:p>
            <a:r>
              <a:rPr lang="fr-FR" dirty="0">
                <a:solidFill>
                  <a:srgbClr val="FFFFFF"/>
                </a:solidFill>
              </a:rPr>
              <a:t>Page     </a:t>
            </a:r>
            <a:r>
              <a:rPr lang="fr-FR" dirty="0" err="1">
                <a:solidFill>
                  <a:srgbClr val="FFFFFF"/>
                </a:solidFill>
              </a:rPr>
              <a:t>db.php</a:t>
            </a:r>
            <a:endParaRPr lang="fr-FR" dirty="0">
              <a:solidFill>
                <a:srgbClr val="FFFFFF"/>
              </a:solidFill>
            </a:endParaRPr>
          </a:p>
        </p:txBody>
      </p:sp>
      <p:sp>
        <p:nvSpPr>
          <p:cNvPr id="16" name="ZoneTexte 15">
            <a:extLst>
              <a:ext uri="{FF2B5EF4-FFF2-40B4-BE49-F238E27FC236}">
                <a16:creationId xmlns:a16="http://schemas.microsoft.com/office/drawing/2014/main" id="{46AFC93D-E1AD-2B0F-6EEB-80F14583C812}"/>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B94AFAB1-96C3-F7AD-BB05-5A2F825266B2}"/>
              </a:ext>
            </a:extLst>
          </p:cNvPr>
          <p:cNvSpPr txBox="1"/>
          <p:nvPr/>
        </p:nvSpPr>
        <p:spPr>
          <a:xfrm>
            <a:off x="1733825" y="668033"/>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FFFFFF"/>
                </a:solidFill>
                <a:latin typeface="Aptos" panose="02110004020202020204"/>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CAC8E3F4-E4C4-9CD4-5EB2-537FB836E916}"/>
              </a:ext>
            </a:extLst>
          </p:cNvPr>
          <p:cNvSpPr txBox="1"/>
          <p:nvPr/>
        </p:nvSpPr>
        <p:spPr>
          <a:xfrm>
            <a:off x="5736526" y="144752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Espace réservé d’image 7" descr="Table du dîner ">
            <a:extLst>
              <a:ext uri="{FF2B5EF4-FFF2-40B4-BE49-F238E27FC236}">
                <a16:creationId xmlns:a16="http://schemas.microsoft.com/office/drawing/2014/main" id="{1C252BC9-E052-C76B-72EE-81C8C49931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 y="30063"/>
            <a:ext cx="4889761" cy="6838874"/>
          </a:xfrm>
          <a:prstGeom prst="rect">
            <a:avLst/>
          </a:prstGeom>
        </p:spPr>
      </p:pic>
    </p:spTree>
    <p:extLst>
      <p:ext uri="{BB962C8B-B14F-4D97-AF65-F5344CB8AC3E}">
        <p14:creationId xmlns:p14="http://schemas.microsoft.com/office/powerpoint/2010/main" val="27424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CA79D3-13B1-A71F-2EBA-B25D9D17605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ED7AD87-0204-66AD-84D2-FFA60313C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4925DF16-8D25-3C2E-8FAB-5C300CC6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38F41BA6-7F0D-EF6E-11CC-A460D5111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9C44422F-87BD-B1C4-9B6D-75AE15426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00E320E7-2C13-76FC-13E2-7C1C6C141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0B0C3954-45DB-7027-4FC0-36B7B11DA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A8E8C670-ED05-1902-404D-01105A4F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7BE5856C-54A5-4722-BD99-8786EC0B1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7D07B51-C3E9-C8D2-D8BA-FD44BF369F4D}"/>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2D1255D4-8E94-C621-5F42-FBB8DB3A7526}"/>
              </a:ext>
            </a:extLst>
          </p:cNvPr>
          <p:cNvSpPr>
            <a:spLocks noGrp="1"/>
          </p:cNvSpPr>
          <p:nvPr>
            <p:ph type="subTitle" idx="1"/>
          </p:nvPr>
        </p:nvSpPr>
        <p:spPr>
          <a:xfrm>
            <a:off x="1234458" y="451157"/>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bg1"/>
                </a:solidFill>
                <a:effectLst/>
                <a:latin typeface="Arial" panose="020B0604020202020204" pitchFamily="34" charset="0"/>
              </a:rPr>
              <a:t>2 .Explication détaillée des fichiers CSS</a:t>
            </a:r>
          </a:p>
        </p:txBody>
      </p:sp>
      <p:sp>
        <p:nvSpPr>
          <p:cNvPr id="16" name="ZoneTexte 15">
            <a:extLst>
              <a:ext uri="{FF2B5EF4-FFF2-40B4-BE49-F238E27FC236}">
                <a16:creationId xmlns:a16="http://schemas.microsoft.com/office/drawing/2014/main" id="{BAEEC5E5-720D-03BF-C656-56DFC86A4F6E}"/>
              </a:ext>
            </a:extLst>
          </p:cNvPr>
          <p:cNvSpPr txBox="1"/>
          <p:nvPr/>
        </p:nvSpPr>
        <p:spPr>
          <a:xfrm>
            <a:off x="1751906" y="4693402"/>
            <a:ext cx="53148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4ED9E1A9-358C-CBB5-7C78-A5D7BEA4F5E6}"/>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582B1E09-FD51-B349-D1F5-CB994C455AD8}"/>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Rectangle 2">
            <a:extLst>
              <a:ext uri="{FF2B5EF4-FFF2-40B4-BE49-F238E27FC236}">
                <a16:creationId xmlns:a16="http://schemas.microsoft.com/office/drawing/2014/main" id="{99F5FEE8-9BA3-4F25-B2C2-6F518FC868BA}"/>
              </a:ext>
            </a:extLst>
          </p:cNvPr>
          <p:cNvSpPr>
            <a:spLocks noChangeArrowheads="1"/>
          </p:cNvSpPr>
          <p:nvPr/>
        </p:nvSpPr>
        <p:spPr bwMode="auto">
          <a:xfrm>
            <a:off x="524915" y="2233769"/>
            <a:ext cx="11188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latin typeface="Arial" panose="020B0604020202020204" pitchFamily="34" charset="0"/>
              </a:rPr>
              <a:t>Le dossier </a:t>
            </a:r>
            <a:r>
              <a:rPr kumimoji="0" lang="fr-FR" altLang="fr-FR" b="1" i="0" u="none" strike="noStrike" cap="none" normalizeH="0" baseline="0" dirty="0" err="1">
                <a:ln>
                  <a:noFill/>
                </a:ln>
                <a:solidFill>
                  <a:schemeClr val="bg1"/>
                </a:solidFill>
                <a:effectLst/>
                <a:latin typeface="Arial Unicode MS"/>
              </a:rPr>
              <a:t>css</a:t>
            </a:r>
            <a:r>
              <a:rPr kumimoji="0" lang="fr-FR" altLang="fr-FR" b="1" i="0" u="none" strike="noStrike" cap="none" normalizeH="0" baseline="0" dirty="0">
                <a:ln>
                  <a:noFill/>
                </a:ln>
                <a:solidFill>
                  <a:schemeClr val="bg1"/>
                </a:solidFill>
                <a:effectLst/>
                <a:latin typeface="Arial Unicode MS"/>
              </a:rPr>
              <a:t>/</a:t>
            </a:r>
            <a:r>
              <a:rPr kumimoji="0" lang="fr-FR" altLang="fr-FR" b="0" i="0" u="none" strike="noStrike" cap="none" normalizeH="0" baseline="0" dirty="0">
                <a:ln>
                  <a:noFill/>
                </a:ln>
                <a:solidFill>
                  <a:schemeClr val="bg1"/>
                </a:solidFill>
                <a:effectLst/>
              </a:rPr>
              <a:t> contient les feuilles de style utilisées pour structurer et embellir l'interface. Voici une analyse des fichiers CSS :</a:t>
            </a:r>
            <a:endParaRPr kumimoji="0" lang="fr-FR" altLang="fr-FR"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80189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2A50FD-0692-5A32-8442-3F943AB39BA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E2E02A2-5AF9-387B-4457-753A30B84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3AC93261-F08C-ADC4-D32D-C7E6F7FFA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F6D3A185-FE4F-9F5C-C8E3-831643CF9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ED76D32B-34DC-A2DD-C235-5F99CE9D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30E3F51C-0224-0EF2-2C6F-8FAD3561C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A9F0DB3F-8783-FE6B-A3EE-5BF3F9FE6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5D65442D-C3A5-201B-F343-A9DD6F065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5FA07DF7-0552-9726-AA00-78CF4949A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06D31C3B-602C-A668-C182-54F9F3508150}"/>
              </a:ext>
            </a:extLst>
          </p:cNvPr>
          <p:cNvSpPr>
            <a:spLocks noGrp="1"/>
          </p:cNvSpPr>
          <p:nvPr>
            <p:ph type="ctrTitle"/>
          </p:nvPr>
        </p:nvSpPr>
        <p:spPr>
          <a:xfrm>
            <a:off x="8257002" y="4036925"/>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5DF7BC8B-887B-AAB8-DB97-43BF6696240E}"/>
              </a:ext>
            </a:extLst>
          </p:cNvPr>
          <p:cNvSpPr>
            <a:spLocks noGrp="1"/>
          </p:cNvSpPr>
          <p:nvPr>
            <p:ph type="subTitle" idx="1"/>
          </p:nvPr>
        </p:nvSpPr>
        <p:spPr>
          <a:xfrm>
            <a:off x="1234458" y="451157"/>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bg1"/>
                </a:solidFill>
                <a:effectLst/>
                <a:latin typeface="Arial" panose="020B0604020202020204" pitchFamily="34" charset="0"/>
              </a:rPr>
              <a:t>Explication détaillée des fichiers CSS</a:t>
            </a:r>
          </a:p>
        </p:txBody>
      </p:sp>
      <p:sp>
        <p:nvSpPr>
          <p:cNvPr id="16" name="ZoneTexte 15">
            <a:extLst>
              <a:ext uri="{FF2B5EF4-FFF2-40B4-BE49-F238E27FC236}">
                <a16:creationId xmlns:a16="http://schemas.microsoft.com/office/drawing/2014/main" id="{C6A57633-F32C-CFA4-E521-953210B5E13B}"/>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F7016460-EE9E-CFA9-225B-3EF3E687F0C7}"/>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FFFFFF"/>
                </a:solidFill>
                <a:latin typeface="Aptos" panose="02110004020202020204"/>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EF956228-8078-1CD8-E476-9012AC2D8F40}"/>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9" name="ZoneTexte 8">
            <a:extLst>
              <a:ext uri="{FF2B5EF4-FFF2-40B4-BE49-F238E27FC236}">
                <a16:creationId xmlns:a16="http://schemas.microsoft.com/office/drawing/2014/main" id="{9AB6E3BF-B953-0151-6B59-64D27399A86D}"/>
              </a:ext>
            </a:extLst>
          </p:cNvPr>
          <p:cNvSpPr txBox="1"/>
          <p:nvPr/>
        </p:nvSpPr>
        <p:spPr>
          <a:xfrm>
            <a:off x="471776" y="1033811"/>
            <a:ext cx="5818113" cy="480131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342900" indent="-342900">
              <a:buAutoNum type="arabicPeriod"/>
            </a:pPr>
            <a:r>
              <a:rPr lang="fr-FR" dirty="0">
                <a:solidFill>
                  <a:schemeClr val="bg1"/>
                </a:solidFill>
              </a:rPr>
              <a:t>bootstrap.min.css </a:t>
            </a:r>
          </a:p>
          <a:p>
            <a:endParaRPr lang="fr-FR" dirty="0">
              <a:solidFill>
                <a:schemeClr val="bg1"/>
              </a:solidFill>
            </a:endParaRPr>
          </a:p>
          <a:p>
            <a:r>
              <a:rPr lang="fr-FR" dirty="0">
                <a:solidFill>
                  <a:schemeClr val="bg1"/>
                </a:solidFill>
              </a:rPr>
              <a:t>Description : Feuille de style CSS compressée du </a:t>
            </a:r>
            <a:r>
              <a:rPr lang="fr-FR" dirty="0" err="1">
                <a:solidFill>
                  <a:schemeClr val="bg1"/>
                </a:solidFill>
              </a:rPr>
              <a:t>framework</a:t>
            </a:r>
            <a:r>
              <a:rPr lang="fr-FR" dirty="0">
                <a:solidFill>
                  <a:schemeClr val="bg1"/>
                </a:solidFill>
              </a:rPr>
              <a:t> Bootstrap.</a:t>
            </a:r>
          </a:p>
          <a:p>
            <a:endParaRPr lang="fr-FR" dirty="0">
              <a:solidFill>
                <a:schemeClr val="bg1"/>
              </a:solidFill>
            </a:endParaRPr>
          </a:p>
          <a:p>
            <a:r>
              <a:rPr lang="fr-FR" dirty="0">
                <a:solidFill>
                  <a:schemeClr val="bg1"/>
                </a:solidFill>
              </a:rPr>
              <a:t>Utilité : Bootstrap facilite la mise en page en proposant un système de grille fluide (responsive) et des classes CSS prêtes à l’emploi pour créer des boutons, des formulaires, des barres de navigation, etc.</a:t>
            </a:r>
          </a:p>
          <a:p>
            <a:endParaRPr lang="fr-FR" dirty="0">
              <a:solidFill>
                <a:schemeClr val="bg1"/>
              </a:solidFill>
            </a:endParaRPr>
          </a:p>
          <a:p>
            <a:r>
              <a:rPr lang="fr-FR" dirty="0">
                <a:solidFill>
                  <a:schemeClr val="bg1"/>
                </a:solidFill>
              </a:rPr>
              <a:t>Pourquoi l’utiliser : Éviter d'écrire chaque style à la main permet de gagner un temps considérable et d'obtenir une mise en page cohérente sur tous les écrans.</a:t>
            </a:r>
          </a:p>
          <a:p>
            <a:endParaRPr lang="fr-FR" dirty="0">
              <a:solidFill>
                <a:schemeClr val="bg1"/>
              </a:solidFill>
            </a:endParaRPr>
          </a:p>
          <a:p>
            <a:r>
              <a:rPr lang="fr-FR" dirty="0">
                <a:solidFill>
                  <a:schemeClr val="bg1"/>
                </a:solidFill>
              </a:rPr>
              <a:t>Alternative si non utilisée : Créer manuellement un système de grille en CSS, ce qui aurait été long et sujet à des erreurs.</a:t>
            </a:r>
          </a:p>
        </p:txBody>
      </p:sp>
      <p:sp>
        <p:nvSpPr>
          <p:cNvPr id="21" name="ZoneTexte 20">
            <a:extLst>
              <a:ext uri="{FF2B5EF4-FFF2-40B4-BE49-F238E27FC236}">
                <a16:creationId xmlns:a16="http://schemas.microsoft.com/office/drawing/2014/main" id="{A4509F94-516C-3BDA-E34D-9EE76182247F}"/>
              </a:ext>
            </a:extLst>
          </p:cNvPr>
          <p:cNvSpPr txBox="1"/>
          <p:nvPr/>
        </p:nvSpPr>
        <p:spPr>
          <a:xfrm>
            <a:off x="6572658" y="1365761"/>
            <a:ext cx="5619340" cy="36933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fr-FR" dirty="0">
                <a:solidFill>
                  <a:schemeClr val="bg1"/>
                </a:solidFill>
              </a:rPr>
              <a:t>2 . font-awesome.min.css</a:t>
            </a:r>
          </a:p>
          <a:p>
            <a:endParaRPr lang="fr-FR" dirty="0">
              <a:solidFill>
                <a:schemeClr val="bg1"/>
              </a:solidFill>
            </a:endParaRPr>
          </a:p>
          <a:p>
            <a:r>
              <a:rPr lang="fr-FR" dirty="0">
                <a:solidFill>
                  <a:schemeClr val="bg1"/>
                </a:solidFill>
              </a:rPr>
              <a:t>Description : Feuille de style pour les icônes vectorielles de la bibliothèque Font </a:t>
            </a:r>
            <a:r>
              <a:rPr lang="fr-FR" dirty="0" err="1">
                <a:solidFill>
                  <a:schemeClr val="bg1"/>
                </a:solidFill>
              </a:rPr>
              <a:t>Awesome</a:t>
            </a:r>
            <a:r>
              <a:rPr lang="fr-FR" dirty="0">
                <a:solidFill>
                  <a:schemeClr val="bg1"/>
                </a:solidFill>
              </a:rPr>
              <a:t>.</a:t>
            </a:r>
          </a:p>
          <a:p>
            <a:endParaRPr lang="fr-FR" dirty="0">
              <a:solidFill>
                <a:schemeClr val="bg1"/>
              </a:solidFill>
            </a:endParaRPr>
          </a:p>
          <a:p>
            <a:r>
              <a:rPr lang="fr-FR" dirty="0">
                <a:solidFill>
                  <a:schemeClr val="bg1"/>
                </a:solidFill>
              </a:rPr>
              <a:t>Utilité : Affiche des icônes élégantes (comme l'icône de l’enveloppe pour les emails ou l'icône Facebook pour les réseaux sociaux).</a:t>
            </a:r>
          </a:p>
          <a:p>
            <a:endParaRPr lang="fr-FR" dirty="0">
              <a:solidFill>
                <a:schemeClr val="bg1"/>
              </a:solidFill>
            </a:endParaRPr>
          </a:p>
          <a:p>
            <a:r>
              <a:rPr lang="fr-FR" dirty="0">
                <a:solidFill>
                  <a:schemeClr val="bg1"/>
                </a:solidFill>
              </a:rPr>
              <a:t>Pourquoi l’utiliser : Les icônes sont légères et personnalisables, évitant d'utiliser des images statiques. Cela réduit le poids des fichiers et améliore le chargement des page</a:t>
            </a:r>
          </a:p>
        </p:txBody>
      </p:sp>
    </p:spTree>
    <p:extLst>
      <p:ext uri="{BB962C8B-B14F-4D97-AF65-F5344CB8AC3E}">
        <p14:creationId xmlns:p14="http://schemas.microsoft.com/office/powerpoint/2010/main" val="337869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94001C-7A86-7421-564C-8634F2759644}"/>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FC5BB45-392F-8BE4-F924-93E76ACE79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19902092-8122-ECBF-8D3E-22F75D065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4C04DB05-BDA8-82B1-DCFE-329C74AF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AA5A5B1B-512F-8F06-2872-2FCC97933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D4B1547A-50A4-5967-138F-5051FE438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4A6F9B79-C111-C78B-9E61-3FC92BC2B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BA85F26D-64FF-7B91-75D9-471060CBD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A924C8EB-E7DA-C9A3-934F-F2E04EF75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C3772D9F-C59C-AA59-FAB1-6FDD1E51ABBA}"/>
              </a:ext>
            </a:extLst>
          </p:cNvPr>
          <p:cNvSpPr>
            <a:spLocks noGrp="1"/>
          </p:cNvSpPr>
          <p:nvPr>
            <p:ph type="ctrTitle"/>
          </p:nvPr>
        </p:nvSpPr>
        <p:spPr>
          <a:xfrm>
            <a:off x="8257002" y="4036925"/>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7A018D05-15A5-1A3F-19B1-F07B4E7DA8FE}"/>
              </a:ext>
            </a:extLst>
          </p:cNvPr>
          <p:cNvSpPr>
            <a:spLocks noGrp="1"/>
          </p:cNvSpPr>
          <p:nvPr>
            <p:ph type="subTitle" idx="1"/>
          </p:nvPr>
        </p:nvSpPr>
        <p:spPr>
          <a:xfrm>
            <a:off x="1234458" y="76614"/>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bg1"/>
                </a:solidFill>
                <a:effectLst/>
                <a:latin typeface="Arial" panose="020B0604020202020204" pitchFamily="34" charset="0"/>
              </a:rPr>
              <a:t>Explication détaillée des fichiers CSS</a:t>
            </a:r>
          </a:p>
        </p:txBody>
      </p:sp>
      <p:sp>
        <p:nvSpPr>
          <p:cNvPr id="16" name="ZoneTexte 15">
            <a:extLst>
              <a:ext uri="{FF2B5EF4-FFF2-40B4-BE49-F238E27FC236}">
                <a16:creationId xmlns:a16="http://schemas.microsoft.com/office/drawing/2014/main" id="{1B0CC9FD-93B6-716B-F04D-9AE92D8146C2}"/>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F8CD1D25-DA37-E3A7-D7D3-BE19D909FC37}"/>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A7DA2814-A71A-F3BA-5A11-3F3F22D5985D}"/>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9" name="ZoneTexte 8">
            <a:extLst>
              <a:ext uri="{FF2B5EF4-FFF2-40B4-BE49-F238E27FC236}">
                <a16:creationId xmlns:a16="http://schemas.microsoft.com/office/drawing/2014/main" id="{6543C593-9B18-7238-6ED2-816AD7452C49}"/>
              </a:ext>
            </a:extLst>
          </p:cNvPr>
          <p:cNvSpPr txBox="1"/>
          <p:nvPr/>
        </p:nvSpPr>
        <p:spPr>
          <a:xfrm>
            <a:off x="471776" y="1033811"/>
            <a:ext cx="5818113" cy="286232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3. slicknav.css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Description : Feuille de style spécifique pour transformer la barre de navigation en un menu déroulant sur mobile.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Utilité : Facilite l’affichage de la navigation sur les petits écrans (smartphones et tablettes).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l’utiliser : Évite d'écrire à la main des animations complexes pour le menu mobile.</a:t>
            </a:r>
          </a:p>
        </p:txBody>
      </p:sp>
      <p:sp>
        <p:nvSpPr>
          <p:cNvPr id="21" name="ZoneTexte 20">
            <a:extLst>
              <a:ext uri="{FF2B5EF4-FFF2-40B4-BE49-F238E27FC236}">
                <a16:creationId xmlns:a16="http://schemas.microsoft.com/office/drawing/2014/main" id="{BAA5CFEB-5E55-5DDE-9E67-27562C45BD61}"/>
              </a:ext>
            </a:extLst>
          </p:cNvPr>
          <p:cNvSpPr txBox="1"/>
          <p:nvPr/>
        </p:nvSpPr>
        <p:spPr>
          <a:xfrm>
            <a:off x="6572658" y="681074"/>
            <a:ext cx="5619340" cy="36933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4. animate.min.css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Description : Bibliothèque CSS pour ajouter des animations aux éléments de la page (effet d’apparition, glissement,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Utilité : Permet d’ajouter des animations sans utiliser JavaScript, rendant la page plus dynamique sans trop alourdir le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l’utiliser : Créer manuellement des animations en CSS aurait nécessité plusieurs lignes de code supplémentaires, avec un risque d’incohérences.</a:t>
            </a:r>
          </a:p>
        </p:txBody>
      </p:sp>
      <p:sp>
        <p:nvSpPr>
          <p:cNvPr id="10" name="Rectangle 6">
            <a:extLst>
              <a:ext uri="{FF2B5EF4-FFF2-40B4-BE49-F238E27FC236}">
                <a16:creationId xmlns:a16="http://schemas.microsoft.com/office/drawing/2014/main" id="{0F55AC0B-49C0-C4BF-247D-88CB8220291A}"/>
              </a:ext>
            </a:extLst>
          </p:cNvPr>
          <p:cNvSpPr>
            <a:spLocks noChangeArrowheads="1"/>
          </p:cNvSpPr>
          <p:nvPr/>
        </p:nvSpPr>
        <p:spPr bwMode="auto">
          <a:xfrm>
            <a:off x="365515" y="4251496"/>
            <a:ext cx="9584873" cy="258532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5. </a:t>
            </a:r>
            <a:r>
              <a:rPr kumimoji="0" lang="fr-FR" altLang="fr-FR" sz="1800" b="0" i="0" u="none" strike="noStrike" kern="1200" cap="none" spc="0" normalizeH="0" baseline="0" noProof="0" dirty="0">
                <a:ln>
                  <a:noFill/>
                </a:ln>
                <a:solidFill>
                  <a:prstClr val="white"/>
                </a:solidFill>
                <a:effectLst/>
                <a:uLnTx/>
                <a:uFillTx/>
                <a:latin typeface="Arial Unicode MS"/>
                <a:ea typeface="+mn-ea"/>
                <a:cs typeface="+mn-cs"/>
              </a:rPr>
              <a:t>style.css</a:t>
            </a:r>
            <a:endParaRPr kumimoji="0" lang="fr-FR" alt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Description : Feuille de style personnalisée du projet.</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Utilité : Contient des styles spécifiques au design du site, notamment la couleur de fond, les marges et la disposition des sections.</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Pourquoi l’utiliser : Bien que les bibliothèques fournissent des styles par défaut, le fichier </a:t>
            </a:r>
            <a:r>
              <a:rPr kumimoji="0" lang="fr-FR" altLang="fr-FR" sz="1800" b="0" i="0" u="none" strike="noStrike" kern="1200" cap="none" spc="0" normalizeH="0" baseline="0" noProof="0" dirty="0">
                <a:ln>
                  <a:noFill/>
                </a:ln>
                <a:solidFill>
                  <a:prstClr val="white"/>
                </a:solidFill>
                <a:effectLst/>
                <a:uLnTx/>
                <a:uFillTx/>
                <a:latin typeface="Arial Unicode MS"/>
                <a:ea typeface="+mn-ea"/>
                <a:cs typeface="+mn-cs"/>
              </a:rPr>
              <a:t>style.css</a:t>
            </a:r>
            <a:r>
              <a:rPr kumimoji="0" lang="fr-FR" altLang="fr-FR" sz="1800" b="0" i="0" u="none" strike="noStrike" kern="1200" cap="none" spc="0" normalizeH="0" baseline="0" noProof="0" dirty="0">
                <a:ln>
                  <a:noFill/>
                </a:ln>
                <a:solidFill>
                  <a:prstClr val="white"/>
                </a:solidFill>
                <a:effectLst/>
                <a:uLnTx/>
                <a:uFillTx/>
                <a:latin typeface="Aptos" panose="02110004020202020204"/>
                <a:ea typeface="+mn-ea"/>
                <a:cs typeface="+mn-cs"/>
              </a:rPr>
              <a:t> permet de personnaliser le site selon la charte graphique souhaitée.</a:t>
            </a:r>
            <a:endPar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54069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7D8FFC-68BF-FF6A-FECC-57DD792D6310}"/>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6DAB62-11AC-7FBF-09E8-54A83A108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336031A1-2D83-EADB-FC16-E48CF5768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A1515399-0572-8295-AC2F-B46A85699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FFCAAB46-70A5-C025-6D97-BE9A632CB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A7DFBD5D-F57D-862C-36BF-BBA09B1D5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7590152E-FEA3-F81D-BE48-B092301F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0E866936-D5AE-0D6A-D269-29D1AF9FD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DF1E907C-B3AC-AFD2-69DD-6423B4F55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51BC77DB-0DCC-1A9F-0D14-A2C037CC601F}"/>
              </a:ext>
            </a:extLst>
          </p:cNvPr>
          <p:cNvSpPr>
            <a:spLocks noGrp="1"/>
          </p:cNvSpPr>
          <p:nvPr>
            <p:ph type="ctrTitle"/>
          </p:nvPr>
        </p:nvSpPr>
        <p:spPr>
          <a:xfrm>
            <a:off x="8257002" y="4036925"/>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FF82FDBF-6AA0-DD9C-2A76-8E30BE617F94}"/>
              </a:ext>
            </a:extLst>
          </p:cNvPr>
          <p:cNvSpPr>
            <a:spLocks noGrp="1"/>
          </p:cNvSpPr>
          <p:nvPr>
            <p:ph type="subTitle" idx="1"/>
          </p:nvPr>
        </p:nvSpPr>
        <p:spPr>
          <a:xfrm>
            <a:off x="1234458" y="76614"/>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bg1"/>
                </a:solidFill>
                <a:effectLst/>
                <a:latin typeface="Arial" panose="020B0604020202020204" pitchFamily="34" charset="0"/>
              </a:rPr>
              <a:t>Explication détaillée des fichiers CSS</a:t>
            </a:r>
          </a:p>
        </p:txBody>
      </p:sp>
      <p:sp>
        <p:nvSpPr>
          <p:cNvPr id="16" name="ZoneTexte 15">
            <a:extLst>
              <a:ext uri="{FF2B5EF4-FFF2-40B4-BE49-F238E27FC236}">
                <a16:creationId xmlns:a16="http://schemas.microsoft.com/office/drawing/2014/main" id="{FFC6A78B-A7CE-B79C-9AAF-96C4682BBEAD}"/>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54581A05-A8DC-B909-A1B1-E4D7E909B5D5}"/>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4F8C2A0E-0440-1F8A-139A-1E951D757A57}"/>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9" name="ZoneTexte 8">
            <a:extLst>
              <a:ext uri="{FF2B5EF4-FFF2-40B4-BE49-F238E27FC236}">
                <a16:creationId xmlns:a16="http://schemas.microsoft.com/office/drawing/2014/main" id="{C476C8D1-837E-ADFA-5C00-B9BBD817FE8C}"/>
              </a:ext>
            </a:extLst>
          </p:cNvPr>
          <p:cNvSpPr txBox="1"/>
          <p:nvPr/>
        </p:nvSpPr>
        <p:spPr>
          <a:xfrm>
            <a:off x="471776" y="1033811"/>
            <a:ext cx="5818113" cy="175432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Aptos" panose="02110004020202020204"/>
              </a:rPr>
              <a:t>6.</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themify-icons.css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Fournit une autre bibliothèque d'icônes légères et modernes pour des éléments spécifiques.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Diversifie le choix des icônes pour enrichir l’aspect visuel.</a:t>
            </a:r>
          </a:p>
        </p:txBody>
      </p:sp>
      <p:sp>
        <p:nvSpPr>
          <p:cNvPr id="21" name="ZoneTexte 20">
            <a:extLst>
              <a:ext uri="{FF2B5EF4-FFF2-40B4-BE49-F238E27FC236}">
                <a16:creationId xmlns:a16="http://schemas.microsoft.com/office/drawing/2014/main" id="{DB6999D1-61DF-AEE3-28E5-A77B21C43A86}"/>
              </a:ext>
            </a:extLst>
          </p:cNvPr>
          <p:cNvSpPr txBox="1"/>
          <p:nvPr/>
        </p:nvSpPr>
        <p:spPr>
          <a:xfrm>
            <a:off x="6572658" y="681074"/>
            <a:ext cx="5619340" cy="203132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7. magnific-popup.css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Applique le style aux fenêtres modales ou pop-ups d'images et vidéos.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Permet d’afficher des vidéos YouTube de manière élégante sans rediriger l'utilisateur vers une autre page.</a:t>
            </a:r>
          </a:p>
        </p:txBody>
      </p:sp>
      <p:sp>
        <p:nvSpPr>
          <p:cNvPr id="10" name="Rectangle 6">
            <a:extLst>
              <a:ext uri="{FF2B5EF4-FFF2-40B4-BE49-F238E27FC236}">
                <a16:creationId xmlns:a16="http://schemas.microsoft.com/office/drawing/2014/main" id="{E3E5741F-BA71-41A6-42FA-6214BE705B7B}"/>
              </a:ext>
            </a:extLst>
          </p:cNvPr>
          <p:cNvSpPr>
            <a:spLocks noChangeArrowheads="1"/>
          </p:cNvSpPr>
          <p:nvPr/>
        </p:nvSpPr>
        <p:spPr bwMode="auto">
          <a:xfrm>
            <a:off x="241338" y="2943780"/>
            <a:ext cx="6475552" cy="20313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8. nice-select.css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Rôle : Personnalise l'apparence des menus déroulants (select) pour qu’ils soient esthétiques et homogènes avec le reste du site.</a:t>
            </a: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fr-FR" dirty="0">
              <a:solidFill>
                <a:prstClr val="white"/>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Pourquoi utilisé : Améliore l’expérience visuelle des formulaires.</a:t>
            </a:r>
          </a:p>
        </p:txBody>
      </p:sp>
      <p:sp>
        <p:nvSpPr>
          <p:cNvPr id="6" name="Rectangle 3">
            <a:extLst>
              <a:ext uri="{FF2B5EF4-FFF2-40B4-BE49-F238E27FC236}">
                <a16:creationId xmlns:a16="http://schemas.microsoft.com/office/drawing/2014/main" id="{78BABEE2-723B-440D-940B-334D86A49856}"/>
              </a:ext>
            </a:extLst>
          </p:cNvPr>
          <p:cNvSpPr>
            <a:spLocks noChangeArrowheads="1"/>
          </p:cNvSpPr>
          <p:nvPr/>
        </p:nvSpPr>
        <p:spPr bwMode="auto">
          <a:xfrm>
            <a:off x="6716890" y="2835563"/>
            <a:ext cx="5475108" cy="230832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i="0" u="none" strike="noStrike" cap="none" normalizeH="0" baseline="0" dirty="0">
                <a:ln>
                  <a:noFill/>
                </a:ln>
                <a:solidFill>
                  <a:schemeClr val="bg1"/>
                </a:solidFill>
                <a:effectLst/>
                <a:latin typeface="Arial Unicode MS"/>
              </a:rPr>
              <a:t>9. slick.css</a:t>
            </a:r>
            <a:r>
              <a:rPr kumimoji="0" lang="fr-FR" altLang="fr-FR" i="0" u="none" strike="noStrike" cap="none" normalizeH="0" baseline="0" dirty="0">
                <a:ln>
                  <a:noFill/>
                </a:ln>
                <a:solidFill>
                  <a:schemeClr val="bg1"/>
                </a:solidFill>
                <a:effectLst/>
              </a:rPr>
              <a:t> et </a:t>
            </a:r>
            <a:r>
              <a:rPr kumimoji="0" lang="fr-FR" altLang="fr-FR" i="0" u="none" strike="noStrike" cap="none" normalizeH="0" baseline="0" dirty="0">
                <a:ln>
                  <a:noFill/>
                </a:ln>
                <a:solidFill>
                  <a:schemeClr val="bg1"/>
                </a:solidFill>
                <a:effectLst/>
                <a:latin typeface="Arial Unicode MS"/>
              </a:rPr>
              <a:t>slicknav.css</a:t>
            </a:r>
            <a:endParaRPr kumimoji="0" lang="fr-FR" altLang="fr-FR"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i="0" u="none" strike="noStrike" cap="none" normalizeH="0" baseline="0" dirty="0">
                <a:ln>
                  <a:noFill/>
                </a:ln>
                <a:solidFill>
                  <a:schemeClr val="bg1"/>
                </a:solidFill>
                <a:effectLst/>
                <a:latin typeface="Arial" panose="020B0604020202020204" pitchFamily="34" charset="0"/>
              </a:rPr>
              <a:t>Rôle : Ajoutent des styles pour le carrousel d’images (</a:t>
            </a:r>
            <a:r>
              <a:rPr kumimoji="0" lang="fr-FR" altLang="fr-FR" i="0" u="none" strike="noStrike" cap="none" normalizeH="0" baseline="0" dirty="0" err="1">
                <a:ln>
                  <a:noFill/>
                </a:ln>
                <a:solidFill>
                  <a:schemeClr val="bg1"/>
                </a:solidFill>
                <a:effectLst/>
                <a:latin typeface="Arial" panose="020B0604020202020204" pitchFamily="34" charset="0"/>
              </a:rPr>
              <a:t>sliders</a:t>
            </a:r>
            <a:r>
              <a:rPr kumimoji="0" lang="fr-FR" altLang="fr-FR" i="0" u="none" strike="noStrike" cap="none" normalizeH="0" baseline="0" dirty="0">
                <a:ln>
                  <a:noFill/>
                </a:ln>
                <a:solidFill>
                  <a:schemeClr val="bg1"/>
                </a:solidFill>
                <a:effectLst/>
                <a:latin typeface="Arial" panose="020B0604020202020204" pitchFamily="34" charset="0"/>
              </a:rPr>
              <a:t>) et pour la barre de navigation mobile.</a:t>
            </a:r>
          </a:p>
          <a:p>
            <a:pPr marL="0" marR="0" lvl="0" indent="0" algn="l" defTabSz="914400" rtl="0" eaLnBrk="0" fontAlgn="base" latinLnBrk="0" hangingPunct="0">
              <a:lnSpc>
                <a:spcPct val="100000"/>
              </a:lnSpc>
              <a:spcBef>
                <a:spcPct val="0"/>
              </a:spcBef>
              <a:spcAft>
                <a:spcPct val="0"/>
              </a:spcAft>
              <a:buClrTx/>
              <a:buSzTx/>
              <a:tabLst/>
            </a:pPr>
            <a:endParaRPr kumimoji="0" lang="fr-FR" altLang="fr-FR"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i="0" u="none" strike="noStrike" cap="none" normalizeH="0" baseline="0" dirty="0">
                <a:ln>
                  <a:noFill/>
                </a:ln>
                <a:solidFill>
                  <a:schemeClr val="bg1"/>
                </a:solidFill>
                <a:effectLst/>
                <a:latin typeface="Arial" panose="020B0604020202020204" pitchFamily="34" charset="0"/>
              </a:rPr>
              <a:t>Pourquoi utilisé : Facilite la création de </a:t>
            </a:r>
            <a:r>
              <a:rPr kumimoji="0" lang="fr-FR" altLang="fr-FR" i="0" u="none" strike="noStrike" cap="none" normalizeH="0" baseline="0" dirty="0" err="1">
                <a:ln>
                  <a:noFill/>
                </a:ln>
                <a:solidFill>
                  <a:schemeClr val="bg1"/>
                </a:solidFill>
                <a:effectLst/>
                <a:latin typeface="Arial" panose="020B0604020202020204" pitchFamily="34" charset="0"/>
              </a:rPr>
              <a:t>sliders</a:t>
            </a:r>
            <a:r>
              <a:rPr kumimoji="0" lang="fr-FR" altLang="fr-FR" i="0" u="none" strike="noStrike" cap="none" normalizeH="0" baseline="0" dirty="0">
                <a:ln>
                  <a:noFill/>
                </a:ln>
                <a:solidFill>
                  <a:schemeClr val="bg1"/>
                </a:solidFill>
                <a:effectLst/>
                <a:latin typeface="Arial" panose="020B0604020202020204" pitchFamily="34" charset="0"/>
              </a:rPr>
              <a:t> interactifs et d'une navigation adaptée aux mobiles.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i="0" u="none" strike="noStrike" cap="none" normalizeH="0" baseline="0" dirty="0">
              <a:ln>
                <a:noFill/>
              </a:ln>
              <a:solidFill>
                <a:schemeClr val="bg1"/>
              </a:solidFill>
              <a:effectLst/>
              <a:latin typeface="Arial" panose="020B0604020202020204" pitchFamily="34" charset="0"/>
            </a:endParaRPr>
          </a:p>
        </p:txBody>
      </p:sp>
      <p:sp>
        <p:nvSpPr>
          <p:cNvPr id="7" name="Rectangle 4">
            <a:extLst>
              <a:ext uri="{FF2B5EF4-FFF2-40B4-BE49-F238E27FC236}">
                <a16:creationId xmlns:a16="http://schemas.microsoft.com/office/drawing/2014/main" id="{E6E559CD-FFD6-7958-A107-6A97B527B41F}"/>
              </a:ext>
            </a:extLst>
          </p:cNvPr>
          <p:cNvSpPr>
            <a:spLocks noChangeArrowheads="1"/>
          </p:cNvSpPr>
          <p:nvPr/>
        </p:nvSpPr>
        <p:spPr bwMode="auto">
          <a:xfrm>
            <a:off x="241337" y="5811814"/>
            <a:ext cx="1095856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0873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56629E-4AA0-DD64-54DC-E0149D51496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9B7E76F-BB97-0096-D1DA-5FEC07F85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49CA9041-7065-46EE-BF54-5CD07ADBE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5F4D0BDC-649A-56EF-7DD0-AE1B87A0F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43F5FB45-4BE0-CD32-DE54-651A09F7D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EE788123-BDEC-9549-536B-27292FDF6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BAB266A4-9E36-E096-669A-2CE88ED00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D631BFD6-6951-ACA2-F0FC-7C00E6034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F77C389E-9395-D307-A2C9-689BF5625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62702E59-DD65-5494-0D78-B54BD377F147}"/>
              </a:ext>
            </a:extLst>
          </p:cNvPr>
          <p:cNvSpPr>
            <a:spLocks noGrp="1"/>
          </p:cNvSpPr>
          <p:nvPr>
            <p:ph type="ctrTitle"/>
          </p:nvPr>
        </p:nvSpPr>
        <p:spPr>
          <a:xfrm>
            <a:off x="8257002" y="4036925"/>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8E6BD5B9-9CF2-CAF7-20A4-5AFD6097D975}"/>
              </a:ext>
            </a:extLst>
          </p:cNvPr>
          <p:cNvSpPr>
            <a:spLocks noGrp="1"/>
          </p:cNvSpPr>
          <p:nvPr>
            <p:ph type="subTitle" idx="1"/>
          </p:nvPr>
        </p:nvSpPr>
        <p:spPr>
          <a:xfrm>
            <a:off x="1234458" y="76614"/>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bg1"/>
                </a:solidFill>
                <a:effectLst/>
                <a:latin typeface="Arial" panose="020B0604020202020204" pitchFamily="34" charset="0"/>
              </a:rPr>
              <a:t>Explication détaillée des fichiers CSS</a:t>
            </a:r>
          </a:p>
        </p:txBody>
      </p:sp>
      <p:sp>
        <p:nvSpPr>
          <p:cNvPr id="16" name="ZoneTexte 15">
            <a:extLst>
              <a:ext uri="{FF2B5EF4-FFF2-40B4-BE49-F238E27FC236}">
                <a16:creationId xmlns:a16="http://schemas.microsoft.com/office/drawing/2014/main" id="{15FD2725-9D52-7D79-F2B0-F1B6197CAD08}"/>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45B704E7-32A2-F6B2-14E4-E0810C88F3AB}"/>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7F6B2553-F077-D6A1-3472-343EDDC39F6A}"/>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9" name="ZoneTexte 8">
            <a:extLst>
              <a:ext uri="{FF2B5EF4-FFF2-40B4-BE49-F238E27FC236}">
                <a16:creationId xmlns:a16="http://schemas.microsoft.com/office/drawing/2014/main" id="{3B2EB19C-777B-D48A-F734-D36268A1924F}"/>
              </a:ext>
            </a:extLst>
          </p:cNvPr>
          <p:cNvSpPr txBox="1"/>
          <p:nvPr/>
        </p:nvSpPr>
        <p:spPr>
          <a:xfrm>
            <a:off x="255701" y="4511126"/>
            <a:ext cx="5759691" cy="147732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11.owl.carousel.min.css</a:t>
            </a: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Ajoute des styles pour le composant de carrousel d’images "</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Owl</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Carousel</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a:t>
            </a: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Crée un </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slider</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fluide et personnalisable pour présenter les recettes.</a:t>
            </a:r>
          </a:p>
        </p:txBody>
      </p:sp>
      <p:sp>
        <p:nvSpPr>
          <p:cNvPr id="21" name="ZoneTexte 20">
            <a:extLst>
              <a:ext uri="{FF2B5EF4-FFF2-40B4-BE49-F238E27FC236}">
                <a16:creationId xmlns:a16="http://schemas.microsoft.com/office/drawing/2014/main" id="{C0C0F827-511B-4E65-9865-45D94EB1FF5D}"/>
              </a:ext>
            </a:extLst>
          </p:cNvPr>
          <p:cNvSpPr txBox="1"/>
          <p:nvPr/>
        </p:nvSpPr>
        <p:spPr>
          <a:xfrm>
            <a:off x="6572658" y="4320957"/>
            <a:ext cx="5619340" cy="203132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12. gijgo.css</a:t>
            </a: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Fournit des styles pour les composants tels que le </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Datepicker</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dans les formulaires (pour la date de naissance).</a:t>
            </a: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Facilite l'ajout d'un champ de date interactif et esthétique.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Rectangle 6">
            <a:extLst>
              <a:ext uri="{FF2B5EF4-FFF2-40B4-BE49-F238E27FC236}">
                <a16:creationId xmlns:a16="http://schemas.microsoft.com/office/drawing/2014/main" id="{7B046C32-B317-3BCC-7197-34F87C52451F}"/>
              </a:ext>
            </a:extLst>
          </p:cNvPr>
          <p:cNvSpPr>
            <a:spLocks noChangeArrowheads="1"/>
          </p:cNvSpPr>
          <p:nvPr/>
        </p:nvSpPr>
        <p:spPr bwMode="auto">
          <a:xfrm>
            <a:off x="365515" y="5359491"/>
            <a:ext cx="9584873"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i="0" u="none" strike="noStrike" cap="none" normalizeH="0" baseline="0" dirty="0">
              <a:ln>
                <a:noFill/>
              </a:ln>
              <a:solidFill>
                <a:schemeClr val="bg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D546C3F-E593-F6A9-B7B1-344428AA9E8D}"/>
              </a:ext>
            </a:extLst>
          </p:cNvPr>
          <p:cNvSpPr txBox="1"/>
          <p:nvPr/>
        </p:nvSpPr>
        <p:spPr>
          <a:xfrm>
            <a:off x="3409244" y="1331211"/>
            <a:ext cx="6096000" cy="203132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Unicode MS"/>
                <a:ea typeface="+mn-ea"/>
                <a:cs typeface="+mn-cs"/>
              </a:rPr>
              <a:t>10.flaticon.css</a:t>
            </a:r>
            <a:endParaRPr kumimoji="0" lang="fr-FR" alt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Rôle : Fournit une collection d'icônes spécifiques liées au domaine culinaire (ex. icônes d'assiettes, couverts).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Pourquoi utilisé : Permet d’ajouter des icônes thématiques sans alourdir la page avec des images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46118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35379E-0AF5-49E8-2F7E-EE2110CD070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EA9E6BD-6A7F-4639-5CEA-6BA64EA1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5D654CB9-C7B3-8A3B-8F2D-DE2EDDFDB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7477E7EB-44B0-FED8-84D1-3F47BA650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5379110E-0DFF-7592-3528-748C1E6EC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9D0329EC-E98A-CCAF-49F5-E431750EB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DCAEC60E-B0B9-9403-A1A2-C385E59B9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76B662D7-D76E-6812-550C-3B07FB978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5EE51844-0618-C19E-BD04-B8FC69F22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288E59EA-3351-8EC1-CFF7-FAE67D64C2DD}"/>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A6A3326D-F63B-963F-2884-21CD1BB9044B}"/>
              </a:ext>
            </a:extLst>
          </p:cNvPr>
          <p:cNvSpPr>
            <a:spLocks noGrp="1"/>
          </p:cNvSpPr>
          <p:nvPr>
            <p:ph type="subTitle" idx="1"/>
          </p:nvPr>
        </p:nvSpPr>
        <p:spPr>
          <a:xfrm>
            <a:off x="1234458" y="451157"/>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solidFill>
                  <a:schemeClr val="bg1"/>
                </a:solidFill>
                <a:effectLst/>
                <a:latin typeface="Arial" panose="020B0604020202020204" pitchFamily="34" charset="0"/>
              </a:rPr>
              <a:t>3.</a:t>
            </a:r>
            <a:r>
              <a:rPr kumimoji="0" lang="fr-FR" altLang="fr-FR" sz="2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Explication des fichiers JavaScript (JS)</a:t>
            </a:r>
            <a:endParaRPr kumimoji="0" lang="fr-FR" altLang="fr-FR" sz="2800" b="1" i="0" u="none" strike="noStrike" cap="none" normalizeH="0" baseline="0" dirty="0">
              <a:ln>
                <a:noFill/>
              </a:ln>
              <a:solidFill>
                <a:schemeClr val="bg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1EC3DD66-A194-7BFF-4AED-EA42EC25DA0A}"/>
              </a:ext>
            </a:extLst>
          </p:cNvPr>
          <p:cNvSpPr txBox="1"/>
          <p:nvPr/>
        </p:nvSpPr>
        <p:spPr>
          <a:xfrm>
            <a:off x="1751906" y="4693402"/>
            <a:ext cx="53148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0CEAE0BE-4545-2806-25E6-88C2895ED441}"/>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927074C0-5190-A7E8-03A4-BE4ACE05B87A}"/>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Rectangle 2">
            <a:extLst>
              <a:ext uri="{FF2B5EF4-FFF2-40B4-BE49-F238E27FC236}">
                <a16:creationId xmlns:a16="http://schemas.microsoft.com/office/drawing/2014/main" id="{13EC7DEE-FD67-3A61-158C-C9C8993784DC}"/>
              </a:ext>
            </a:extLst>
          </p:cNvPr>
          <p:cNvSpPr>
            <a:spLocks noChangeArrowheads="1"/>
          </p:cNvSpPr>
          <p:nvPr/>
        </p:nvSpPr>
        <p:spPr bwMode="auto">
          <a:xfrm>
            <a:off x="524915" y="2372268"/>
            <a:ext cx="111885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Le dossier </a:t>
            </a:r>
            <a:r>
              <a:rPr kumimoji="0" lang="fr-FR" altLang="fr-FR"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js</a:t>
            </a: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contient des scripts JavaScript qui ajoutent de l’interactivité au site.</a:t>
            </a:r>
          </a:p>
        </p:txBody>
      </p:sp>
    </p:spTree>
    <p:extLst>
      <p:ext uri="{BB962C8B-B14F-4D97-AF65-F5344CB8AC3E}">
        <p14:creationId xmlns:p14="http://schemas.microsoft.com/office/powerpoint/2010/main" val="106616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D95819-43C8-F91A-E4BD-F489BB6978C8}"/>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D93971-E909-9944-7C0C-DD0DEE327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C50F14BE-D4E3-E372-3D72-88B7E54C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9D7B26FE-26CD-36E4-4B62-372E1E22A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A87F16E5-054A-8B33-10C9-A2784981E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81C357A5-47AB-6532-6656-D0ABFD7A2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156C7F6A-030E-888A-192D-8C2B44DE8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CDE7D294-A9C7-1AC0-915D-75CF669F5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D5D0A30D-94B7-A067-C59D-BD0C18B10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39240007-0046-5814-BCAD-24FDD7007275}"/>
              </a:ext>
            </a:extLst>
          </p:cNvPr>
          <p:cNvSpPr>
            <a:spLocks noGrp="1"/>
          </p:cNvSpPr>
          <p:nvPr>
            <p:ph type="ctrTitle"/>
          </p:nvPr>
        </p:nvSpPr>
        <p:spPr>
          <a:xfrm>
            <a:off x="8257002" y="4036925"/>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8BA8B98D-74AB-BFCB-45B5-75B7398A903C}"/>
              </a:ext>
            </a:extLst>
          </p:cNvPr>
          <p:cNvSpPr>
            <a:spLocks noGrp="1"/>
          </p:cNvSpPr>
          <p:nvPr>
            <p:ph type="subTitle" idx="1"/>
          </p:nvPr>
        </p:nvSpPr>
        <p:spPr>
          <a:xfrm>
            <a:off x="1234458" y="220924"/>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Explication des fichiers JavaScript (JS)</a:t>
            </a:r>
            <a:endParaRPr kumimoji="0" lang="fr-FR" altLang="fr-FR" b="1" i="0" u="none" strike="noStrike" cap="none" normalizeH="0" baseline="0" dirty="0">
              <a:ln>
                <a:noFill/>
              </a:ln>
              <a:solidFill>
                <a:schemeClr val="bg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41B72B7-493D-BA12-285A-10C733401A33}"/>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DB4BDAD6-74FF-8724-2D16-325A22B81E84}"/>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3227B583-11D0-F64F-CD62-2DAD230ED985}"/>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9" name="ZoneTexte 8">
            <a:extLst>
              <a:ext uri="{FF2B5EF4-FFF2-40B4-BE49-F238E27FC236}">
                <a16:creationId xmlns:a16="http://schemas.microsoft.com/office/drawing/2014/main" id="{B4FE7181-F5EC-8A36-4C3D-74611B5AB682}"/>
              </a:ext>
            </a:extLst>
          </p:cNvPr>
          <p:cNvSpPr txBox="1"/>
          <p:nvPr/>
        </p:nvSpPr>
        <p:spPr>
          <a:xfrm>
            <a:off x="478536" y="836672"/>
            <a:ext cx="5818113" cy="59093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jquery-1.12.4.min.js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fr-FR" dirty="0">
              <a:solidFill>
                <a:prstClr val="white"/>
              </a:solidFill>
              <a:latin typeface="Aptos" panose="021100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Description : Version compressée de la bibliothèque jQuery.</a:t>
            </a:r>
          </a:p>
          <a:p>
            <a:pPr marR="0" lvl="0" algn="l" defTabSz="914400" rtl="0" eaLnBrk="1" fontAlgn="auto" latinLnBrk="0" hangingPunct="1">
              <a:lnSpc>
                <a:spcPct val="100000"/>
              </a:lnSpc>
              <a:spcBef>
                <a:spcPts val="0"/>
              </a:spcBef>
              <a:spcAft>
                <a:spcPts val="0"/>
              </a:spcAft>
              <a:buClrTx/>
              <a:buSzTx/>
              <a:tabLst/>
              <a:defRPr/>
            </a:pPr>
            <a:endParaRPr lang="fr-FR" dirty="0">
              <a:solidFill>
                <a:prstClr val="white"/>
              </a:solidFill>
              <a:latin typeface="Aptos" panose="021100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Utilité : Simplifie la manipulation du DOM (Document Object Model), la gestion des événements et les animations.</a:t>
            </a:r>
          </a:p>
          <a:p>
            <a:pPr marR="0" lvl="0" algn="l" defTabSz="914400" rtl="0" eaLnBrk="1" fontAlgn="auto" latinLnBrk="0" hangingPunct="1">
              <a:lnSpc>
                <a:spcPct val="100000"/>
              </a:lnSpc>
              <a:spcBef>
                <a:spcPts val="0"/>
              </a:spcBef>
              <a:spcAft>
                <a:spcPts val="0"/>
              </a:spcAft>
              <a:buClrTx/>
              <a:buSzTx/>
              <a:tabLst/>
              <a:defRPr/>
            </a:pPr>
            <a:endParaRPr lang="fr-FR" dirty="0">
              <a:solidFill>
                <a:prstClr val="white"/>
              </a:solidFill>
              <a:latin typeface="Aptos" panose="021100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l’utiliser : Au lieu d’écrire des sélecteurs et des fonctions JavaScript longues, jQuery permet d’écrire des instructions plus courtes. </a:t>
            </a:r>
          </a:p>
          <a:p>
            <a:pPr marR="0" lvl="0" algn="l" defTabSz="914400" rtl="0" eaLnBrk="1" fontAlgn="auto" latinLnBrk="0" hangingPunct="1">
              <a:lnSpc>
                <a:spcPct val="100000"/>
              </a:lnSpc>
              <a:spcBef>
                <a:spcPts val="0"/>
              </a:spcBef>
              <a:spcAft>
                <a:spcPts val="0"/>
              </a:spcAft>
              <a:buClrTx/>
              <a:buSzTx/>
              <a:tabLst/>
              <a:defRPr/>
            </a:pPr>
            <a:endParaRPr lang="fr-FR" dirty="0">
              <a:solidFill>
                <a:prstClr val="white"/>
              </a:solidFill>
              <a:latin typeface="Aptos" panose="021100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Exemple :</a:t>
            </a: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//Avec JavaScript pur :</a:t>
            </a:r>
          </a:p>
          <a:p>
            <a:pPr marR="0" lvl="0" algn="l" defTabSz="914400" rtl="0" eaLnBrk="1" fontAlgn="auto" latinLnBrk="0" hangingPunct="1">
              <a:lnSpc>
                <a:spcPct val="100000"/>
              </a:lnSpc>
              <a:spcBef>
                <a:spcPts val="0"/>
              </a:spcBef>
              <a:spcAft>
                <a:spcPts val="0"/>
              </a:spcAft>
              <a:buClrTx/>
              <a:buSzTx/>
              <a:tabLst/>
              <a:defRPr/>
            </a:pPr>
            <a:endParaRPr lang="fr-FR" dirty="0">
              <a:solidFill>
                <a:prstClr val="white"/>
              </a:solidFill>
              <a:latin typeface="Aptos" panose="021100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document.getElementById</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("menu").</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classList.add</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("visible");</a:t>
            </a: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Avec jQuery :</a:t>
            </a:r>
          </a:p>
          <a:p>
            <a:pPr marR="0" lvl="0" algn="l" defTabSz="914400" rtl="0" eaLnBrk="1" fontAlgn="auto" latinLnBrk="0" hangingPunct="1">
              <a:lnSpc>
                <a:spcPct val="100000"/>
              </a:lnSpc>
              <a:spcBef>
                <a:spcPts val="0"/>
              </a:spcBef>
              <a:spcAft>
                <a:spcPts val="0"/>
              </a:spcAft>
              <a:buClrTx/>
              <a:buSzTx/>
              <a:tabLst/>
              <a:defRPr/>
            </a:pPr>
            <a:endParaRPr lang="fr-FR" dirty="0">
              <a:solidFill>
                <a:prstClr val="white"/>
              </a:solidFill>
              <a:latin typeface="Aptos" panose="021100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$("#menu").</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addClass</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("visible");</a:t>
            </a:r>
          </a:p>
        </p:txBody>
      </p:sp>
      <p:sp>
        <p:nvSpPr>
          <p:cNvPr id="21" name="ZoneTexte 20">
            <a:extLst>
              <a:ext uri="{FF2B5EF4-FFF2-40B4-BE49-F238E27FC236}">
                <a16:creationId xmlns:a16="http://schemas.microsoft.com/office/drawing/2014/main" id="{3D2C09A3-AB98-BF70-62F4-1251E8C7FBCA}"/>
              </a:ext>
            </a:extLst>
          </p:cNvPr>
          <p:cNvSpPr txBox="1"/>
          <p:nvPr/>
        </p:nvSpPr>
        <p:spPr>
          <a:xfrm>
            <a:off x="6572658" y="1365761"/>
            <a:ext cx="5619340" cy="313932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2. bootstrap.min.js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Description : Script JS pour gérer les composants dynamiques de Bootstrap (</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modals</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carrousels,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Utilité : Ajoute des fonctionnalités interactives telles que les fenêtres modales, les alertes et les transitions de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l’utiliser : Sans ce script, certaines fonctionnalités de Bootstrap comme les menus déroulants ne fonctionneraient pas.</a:t>
            </a:r>
          </a:p>
        </p:txBody>
      </p:sp>
    </p:spTree>
    <p:extLst>
      <p:ext uri="{BB962C8B-B14F-4D97-AF65-F5344CB8AC3E}">
        <p14:creationId xmlns:p14="http://schemas.microsoft.com/office/powerpoint/2010/main" val="2229003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0000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A7B86-8736-4CA0-9897-D9595F5DB884}"/>
              </a:ext>
            </a:extLst>
          </p:cNvPr>
          <p:cNvSpPr>
            <a:spLocks noGrp="1"/>
          </p:cNvSpPr>
          <p:nvPr>
            <p:ph type="title"/>
          </p:nvPr>
        </p:nvSpPr>
        <p:spPr/>
        <p:txBody>
          <a:bodyPr rtlCol="0"/>
          <a:lstStyle/>
          <a:p>
            <a:r>
              <a:rPr lang="fr-FR" sz="4800" b="1" u="sng" dirty="0">
                <a:solidFill>
                  <a:schemeClr val="bg1"/>
                </a:solidFill>
              </a:rPr>
              <a:t>Introduction</a:t>
            </a:r>
          </a:p>
        </p:txBody>
      </p:sp>
      <p:pic>
        <p:nvPicPr>
          <p:cNvPr id="8" name="Espace réservé d’image 7" descr="Épices">
            <a:extLst>
              <a:ext uri="{FF2B5EF4-FFF2-40B4-BE49-F238E27FC236}">
                <a16:creationId xmlns:a16="http://schemas.microsoft.com/office/drawing/2014/main" id="{C5630205-5CD4-4FBB-9F5A-0CAB4BB89B5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3" name="ZoneTexte 2">
            <a:extLst>
              <a:ext uri="{FF2B5EF4-FFF2-40B4-BE49-F238E27FC236}">
                <a16:creationId xmlns:a16="http://schemas.microsoft.com/office/drawing/2014/main" id="{9B3CCE6D-EB5A-A64F-E19D-B33A8FEF494B}"/>
              </a:ext>
            </a:extLst>
          </p:cNvPr>
          <p:cNvSpPr txBox="1"/>
          <p:nvPr/>
        </p:nvSpPr>
        <p:spPr>
          <a:xfrm>
            <a:off x="5981701" y="1220197"/>
            <a:ext cx="5958662" cy="5324535"/>
          </a:xfrm>
          <a:prstGeom prst="rect">
            <a:avLst/>
          </a:prstGeom>
          <a:solidFill>
            <a:schemeClr val="tx1">
              <a:lumMod val="50000"/>
              <a:lumOff val="50000"/>
            </a:schemeClr>
          </a:solidFill>
        </p:spPr>
        <p:txBody>
          <a:bodyPr wrap="square" rtlCol="0">
            <a:spAutoFit/>
          </a:bodyPr>
          <a:lstStyle/>
          <a:p>
            <a:endParaRPr lang="fr-FR" sz="2000" b="1" u="sng" dirty="0">
              <a:latin typeface="Bodoni MT" panose="02070603080606020203" pitchFamily="18" charset="0"/>
            </a:endParaRPr>
          </a:p>
          <a:p>
            <a:r>
              <a:rPr lang="fr-FR" sz="2000" dirty="0">
                <a:latin typeface="Bodoni MT" panose="02070603080606020203" pitchFamily="18" charset="0"/>
              </a:rPr>
              <a:t>Le site </a:t>
            </a:r>
            <a:r>
              <a:rPr lang="fr-FR" sz="2000" b="1" dirty="0" err="1">
                <a:latin typeface="Bodoni MT" panose="02070603080606020203" pitchFamily="18" charset="0"/>
              </a:rPr>
              <a:t>Tasty</a:t>
            </a:r>
            <a:r>
              <a:rPr lang="fr-FR" sz="2000" b="1" dirty="0">
                <a:latin typeface="Bodoni MT" panose="02070603080606020203" pitchFamily="18" charset="0"/>
              </a:rPr>
              <a:t> </a:t>
            </a:r>
            <a:r>
              <a:rPr lang="fr-FR" sz="2000" b="1" dirty="0" err="1">
                <a:latin typeface="Bodoni MT" panose="02070603080606020203" pitchFamily="18" charset="0"/>
              </a:rPr>
              <a:t>Recipe</a:t>
            </a:r>
            <a:r>
              <a:rPr lang="fr-FR" sz="2000" b="1" dirty="0">
                <a:latin typeface="Bodoni MT" panose="02070603080606020203" pitchFamily="18" charset="0"/>
              </a:rPr>
              <a:t> Master</a:t>
            </a:r>
            <a:r>
              <a:rPr lang="fr-FR" sz="2000" dirty="0">
                <a:latin typeface="Bodoni MT" panose="02070603080606020203" pitchFamily="18" charset="0"/>
              </a:rPr>
              <a:t> est une plateforme web complète destinée aux passionnés de cuisine. Ce projet vise à proposer un espace où l'utilisateur peut consulter des recettes, découvrir des détails sur chaque plat, effectuer des recherches précises et interagir via un formulaire de contact. Derrière cette interface fluide et intuitive se cache une structure complexe et bien pensée, qui repose sur une architecture frontend et backend solide.</a:t>
            </a:r>
          </a:p>
          <a:p>
            <a:r>
              <a:rPr lang="fr-FR" sz="2000" dirty="0">
                <a:latin typeface="Bodoni MT" panose="02070603080606020203" pitchFamily="18" charset="0"/>
              </a:rPr>
              <a:t>Dans ce rapport, je vais vous guider à travers chaque aspect technique du site web, en détaillant les rôles de chaque page, le fonctionnement de la base de données, ainsi que l’utilisation des bibliothèques CSS et JavaScript qui ont permis d’optimiser et d’accélérer le</a:t>
            </a:r>
          </a:p>
          <a:p>
            <a:r>
              <a:rPr lang="fr-FR" sz="2000" dirty="0">
                <a:latin typeface="Bodoni MT" panose="02070603080606020203" pitchFamily="18" charset="0"/>
              </a:rPr>
              <a:t> développement.</a:t>
            </a:r>
          </a:p>
          <a:p>
            <a:endParaRPr lang="fr-FR" sz="2000" dirty="0">
              <a:latin typeface="Bodoni MT" panose="02070603080606020203" pitchFamily="18" charset="0"/>
            </a:endParaRPr>
          </a:p>
        </p:txBody>
      </p:sp>
    </p:spTree>
    <p:extLst>
      <p:ext uri="{BB962C8B-B14F-4D97-AF65-F5344CB8AC3E}">
        <p14:creationId xmlns:p14="http://schemas.microsoft.com/office/powerpoint/2010/main" val="2524580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B9EB2A-2564-4283-B12B-A2A5E9978EC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761A5CE-1E2F-0AEE-0295-B070116C4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81310CED-AD1B-62BF-6D34-FB971608D9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F91DD69B-8A8A-41C9-B9DC-E50BCE70B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7C6333DD-D594-6D5A-5057-F4014259F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41A11E45-ADCB-6625-FFE5-D0EF88F92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E3FC6DA4-811B-648F-7FE0-800E693D7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12E89319-9E36-E54C-C92C-CF2E06970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8579BEAA-2D78-F00D-A728-87DC5F294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CF030193-01DC-7AA6-2180-1FDC50728AC2}"/>
              </a:ext>
            </a:extLst>
          </p:cNvPr>
          <p:cNvSpPr>
            <a:spLocks noGrp="1"/>
          </p:cNvSpPr>
          <p:nvPr>
            <p:ph type="ctrTitle"/>
          </p:nvPr>
        </p:nvSpPr>
        <p:spPr>
          <a:xfrm>
            <a:off x="8257002" y="4036925"/>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A4AA0121-62E8-E0D9-4089-9AE029C6B777}"/>
              </a:ext>
            </a:extLst>
          </p:cNvPr>
          <p:cNvSpPr>
            <a:spLocks noGrp="1"/>
          </p:cNvSpPr>
          <p:nvPr>
            <p:ph type="subTitle" idx="1"/>
          </p:nvPr>
        </p:nvSpPr>
        <p:spPr>
          <a:xfrm>
            <a:off x="1234458" y="220924"/>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Explication des fichiers JavaScript (JS)</a:t>
            </a:r>
            <a:endParaRPr kumimoji="0" lang="fr-FR" altLang="fr-FR" b="1" i="0" u="none" strike="noStrike" cap="none" normalizeH="0" baseline="0" dirty="0">
              <a:ln>
                <a:noFill/>
              </a:ln>
              <a:solidFill>
                <a:schemeClr val="bg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0A55CC59-1A8A-0C99-607C-4D3F9D92E7F9}"/>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1F45C4C2-3DEB-7D69-6A22-6B3D440F9017}"/>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1A6E6765-9F14-5841-17DF-1E967B39F19F}"/>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9" name="ZoneTexte 8">
            <a:extLst>
              <a:ext uri="{FF2B5EF4-FFF2-40B4-BE49-F238E27FC236}">
                <a16:creationId xmlns:a16="http://schemas.microsoft.com/office/drawing/2014/main" id="{673FDB90-0350-F380-39D2-A5844ABDE28C}"/>
              </a:ext>
            </a:extLst>
          </p:cNvPr>
          <p:cNvSpPr txBox="1"/>
          <p:nvPr/>
        </p:nvSpPr>
        <p:spPr>
          <a:xfrm>
            <a:off x="478536" y="836672"/>
            <a:ext cx="5818113" cy="3139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3. owl.carousel.min.js</a:t>
            </a:r>
          </a:p>
          <a:p>
            <a:pPr marR="0" lvl="0" algn="l" defTabSz="914400" rtl="0" eaLnBrk="1" fontAlgn="auto" latinLnBrk="0" hangingPunct="1">
              <a:lnSpc>
                <a:spcPct val="100000"/>
              </a:lnSpc>
              <a:spcBef>
                <a:spcPts val="0"/>
              </a:spcBef>
              <a:spcAft>
                <a:spcPts val="0"/>
              </a:spcAft>
              <a:buClrTx/>
              <a:buSzTx/>
              <a:tabLst/>
              <a:defRPr/>
            </a:pPr>
            <a:endParaRPr lang="fr-FR" dirty="0">
              <a:solidFill>
                <a:prstClr val="white"/>
              </a:solidFill>
              <a:latin typeface="Aptos" panose="021100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Description : Bibliothèque JavaScript pour créer des carrousels d'images défilantes.</a:t>
            </a:r>
          </a:p>
          <a:p>
            <a:pPr marR="0" lvl="0" algn="l" defTabSz="914400" rtl="0" eaLnBrk="1" fontAlgn="auto" latinLnBrk="0" hangingPunct="1">
              <a:lnSpc>
                <a:spcPct val="100000"/>
              </a:lnSpc>
              <a:spcBef>
                <a:spcPts val="0"/>
              </a:spcBef>
              <a:spcAft>
                <a:spcPts val="0"/>
              </a:spcAft>
              <a:buClrTx/>
              <a:buSzTx/>
              <a:tabLst/>
              <a:defRPr/>
            </a:pPr>
            <a:endParaRPr lang="fr-FR" dirty="0">
              <a:solidFill>
                <a:prstClr val="white"/>
              </a:solidFill>
              <a:latin typeface="Aptos" panose="021100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Utilité : Permet d'afficher un </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slider</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(carrousel) pour les recettes en une ligne de code.</a:t>
            </a:r>
          </a:p>
          <a:p>
            <a:pPr marR="0" lvl="0" algn="l" defTabSz="914400" rtl="0" eaLnBrk="1" fontAlgn="auto" latinLnBrk="0" hangingPunct="1">
              <a:lnSpc>
                <a:spcPct val="100000"/>
              </a:lnSpc>
              <a:spcBef>
                <a:spcPts val="0"/>
              </a:spcBef>
              <a:spcAft>
                <a:spcPts val="0"/>
              </a:spcAft>
              <a:buClrTx/>
              <a:buSzTx/>
              <a:tabLst/>
              <a:defRPr/>
            </a:pPr>
            <a:endParaRPr lang="fr-FR" dirty="0">
              <a:solidFill>
                <a:prstClr val="white"/>
              </a:solidFill>
              <a:latin typeface="Aptos" panose="021100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l’utiliser : Éviter d’écrire un </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slider</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from</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scratch" en JavaScript, ce qui aurait nécessité plusieurs centaines de lignes de code.</a:t>
            </a:r>
          </a:p>
        </p:txBody>
      </p:sp>
      <p:sp>
        <p:nvSpPr>
          <p:cNvPr id="21" name="ZoneTexte 20">
            <a:extLst>
              <a:ext uri="{FF2B5EF4-FFF2-40B4-BE49-F238E27FC236}">
                <a16:creationId xmlns:a16="http://schemas.microsoft.com/office/drawing/2014/main" id="{DACAC125-D996-C336-9C9F-2652EF93233E}"/>
              </a:ext>
            </a:extLst>
          </p:cNvPr>
          <p:cNvSpPr txBox="1"/>
          <p:nvPr/>
        </p:nvSpPr>
        <p:spPr>
          <a:xfrm>
            <a:off x="6572658" y="872150"/>
            <a:ext cx="5619340"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a:t>
            </a:r>
          </a:p>
        </p:txBody>
      </p:sp>
      <p:sp>
        <p:nvSpPr>
          <p:cNvPr id="10" name="ZoneTexte 9">
            <a:extLst>
              <a:ext uri="{FF2B5EF4-FFF2-40B4-BE49-F238E27FC236}">
                <a16:creationId xmlns:a16="http://schemas.microsoft.com/office/drawing/2014/main" id="{D19EAD50-5E2B-8603-160B-AD4195B32D2F}"/>
              </a:ext>
            </a:extLst>
          </p:cNvPr>
          <p:cNvSpPr txBox="1"/>
          <p:nvPr/>
        </p:nvSpPr>
        <p:spPr>
          <a:xfrm>
            <a:off x="445661" y="3924704"/>
            <a:ext cx="6098720" cy="286232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4. main.js</a:t>
            </a: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fr-FR" dirty="0">
              <a:solidFill>
                <a:prstClr val="white"/>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Description : Fichier JS personnalisé du site.</a:t>
            </a: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fr-FR" dirty="0">
              <a:solidFill>
                <a:prstClr val="white"/>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Utilité : Contient les fonctions spécifiques pour gérer les interactions sur mesure, comme la soumission du formulaire de contact.</a:t>
            </a: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fr-FR" dirty="0">
              <a:solidFill>
                <a:prstClr val="white"/>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Pourquoi l’utiliser : Le fichier main.js centralise les fonctionnalités spécifiques au projet.</a:t>
            </a:r>
          </a:p>
        </p:txBody>
      </p:sp>
      <p:sp>
        <p:nvSpPr>
          <p:cNvPr id="15" name="ZoneTexte 14">
            <a:extLst>
              <a:ext uri="{FF2B5EF4-FFF2-40B4-BE49-F238E27FC236}">
                <a16:creationId xmlns:a16="http://schemas.microsoft.com/office/drawing/2014/main" id="{5C883072-912B-1690-A75E-6AE651151921}"/>
              </a:ext>
            </a:extLst>
          </p:cNvPr>
          <p:cNvSpPr txBox="1"/>
          <p:nvPr/>
        </p:nvSpPr>
        <p:spPr>
          <a:xfrm>
            <a:off x="6682385" y="3050052"/>
            <a:ext cx="5619340" cy="230832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5. contact.js</a:t>
            </a: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fr-FR" dirty="0">
              <a:solidFill>
                <a:prstClr val="white"/>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Description : Script pour la validation des formulaires de contact.</a:t>
            </a: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fr-FR" dirty="0">
              <a:solidFill>
                <a:prstClr val="white"/>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Utilité : Empêche l’envoi du formulaire si certains champs sont vides ou mal remplis, évitant ainsi des requêtes inutiles au serveur.</a:t>
            </a:r>
          </a:p>
        </p:txBody>
      </p:sp>
    </p:spTree>
    <p:extLst>
      <p:ext uri="{BB962C8B-B14F-4D97-AF65-F5344CB8AC3E}">
        <p14:creationId xmlns:p14="http://schemas.microsoft.com/office/powerpoint/2010/main" val="2940308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6EB4FA-B57B-C1AE-EB1B-CBAB715723A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8F500CC-2EC7-4108-4870-00810F225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990C54E5-0BE6-605F-5089-2492C660D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C6954D69-578F-364C-9894-8D98DA4AE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15E933D4-1D9C-3554-E180-42547BB44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EC64EFE7-7302-3E6F-A338-F68CE55E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DAA2A6AF-48E9-C287-B5B6-EED9E2DD4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6F9AA6D8-D489-BD89-CA72-E7CD792C4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B914BF33-11A6-4B31-7315-5537215A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ECBA2D2E-1458-E389-A5F1-7283005D20BB}"/>
              </a:ext>
            </a:extLst>
          </p:cNvPr>
          <p:cNvSpPr>
            <a:spLocks noGrp="1"/>
          </p:cNvSpPr>
          <p:nvPr>
            <p:ph type="ctrTitle"/>
          </p:nvPr>
        </p:nvSpPr>
        <p:spPr>
          <a:xfrm>
            <a:off x="8257002" y="4036925"/>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ED1D1F99-4098-BEC1-ED6A-53787BBB914E}"/>
              </a:ext>
            </a:extLst>
          </p:cNvPr>
          <p:cNvSpPr>
            <a:spLocks noGrp="1"/>
          </p:cNvSpPr>
          <p:nvPr>
            <p:ph type="subTitle" idx="1"/>
          </p:nvPr>
        </p:nvSpPr>
        <p:spPr>
          <a:xfrm>
            <a:off x="1234458" y="220924"/>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Explication des fichiers JavaScript (JS)</a:t>
            </a:r>
            <a:endParaRPr kumimoji="0" lang="fr-FR" altLang="fr-FR" b="1" i="0" u="none" strike="noStrike" cap="none" normalizeH="0" baseline="0" dirty="0">
              <a:ln>
                <a:noFill/>
              </a:ln>
              <a:solidFill>
                <a:schemeClr val="bg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FE7EBC53-30AF-74C3-4EC7-4D357DA91DB7}"/>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F0F860C0-A4B1-A8BC-CC4A-DB0D570F07DF}"/>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A7FB8A44-1DB7-6EF3-0507-611BE61FA544}"/>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9" name="ZoneTexte 8">
            <a:extLst>
              <a:ext uri="{FF2B5EF4-FFF2-40B4-BE49-F238E27FC236}">
                <a16:creationId xmlns:a16="http://schemas.microsoft.com/office/drawing/2014/main" id="{9EAF7D6C-E08B-D978-483C-80CEF88219F0}"/>
              </a:ext>
            </a:extLst>
          </p:cNvPr>
          <p:cNvSpPr txBox="1"/>
          <p:nvPr/>
        </p:nvSpPr>
        <p:spPr>
          <a:xfrm>
            <a:off x="478536" y="836672"/>
            <a:ext cx="5818113" cy="20313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6. popper.min.js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Bibliothèque pour gérer les éléments dynamiques (comme les infobulles et les menus déroulants flottants).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Nécessaire pour les infobulles et menus contextuels.</a:t>
            </a:r>
          </a:p>
        </p:txBody>
      </p:sp>
      <p:sp>
        <p:nvSpPr>
          <p:cNvPr id="21" name="ZoneTexte 20">
            <a:extLst>
              <a:ext uri="{FF2B5EF4-FFF2-40B4-BE49-F238E27FC236}">
                <a16:creationId xmlns:a16="http://schemas.microsoft.com/office/drawing/2014/main" id="{441F783C-D4BC-8178-CF90-3A83C85D8A6A}"/>
              </a:ext>
            </a:extLst>
          </p:cNvPr>
          <p:cNvSpPr txBox="1"/>
          <p:nvPr/>
        </p:nvSpPr>
        <p:spPr>
          <a:xfrm>
            <a:off x="6572658" y="872150"/>
            <a:ext cx="5619340" cy="203132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7. magnific-popup.min.js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Gère les pop-ups et permet d'afficher des vidéos YouTube ou des images dans une fenêtre modale.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Permet d'afficher des vidéos en overlay sans quitter la page.</a:t>
            </a:r>
          </a:p>
        </p:txBody>
      </p:sp>
      <p:sp>
        <p:nvSpPr>
          <p:cNvPr id="10" name="ZoneTexte 9">
            <a:extLst>
              <a:ext uri="{FF2B5EF4-FFF2-40B4-BE49-F238E27FC236}">
                <a16:creationId xmlns:a16="http://schemas.microsoft.com/office/drawing/2014/main" id="{71278920-2A89-0F1E-635F-22870941FC38}"/>
              </a:ext>
            </a:extLst>
          </p:cNvPr>
          <p:cNvSpPr txBox="1"/>
          <p:nvPr/>
        </p:nvSpPr>
        <p:spPr>
          <a:xfrm>
            <a:off x="445661" y="3924704"/>
            <a:ext cx="6098720" cy="20313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8. scrollIt.js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Ajoute un effet de défilement fluide lors de la navigation vers différentes sections d'une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Améliore l’expérience utilisateur en proposant un défilement plus agréable.</a:t>
            </a:r>
          </a:p>
        </p:txBody>
      </p:sp>
      <p:sp>
        <p:nvSpPr>
          <p:cNvPr id="15" name="ZoneTexte 14">
            <a:extLst>
              <a:ext uri="{FF2B5EF4-FFF2-40B4-BE49-F238E27FC236}">
                <a16:creationId xmlns:a16="http://schemas.microsoft.com/office/drawing/2014/main" id="{F92647A2-611A-FD98-6634-BB71CFE8077C}"/>
              </a:ext>
            </a:extLst>
          </p:cNvPr>
          <p:cNvSpPr txBox="1"/>
          <p:nvPr/>
        </p:nvSpPr>
        <p:spPr>
          <a:xfrm>
            <a:off x="6605533" y="3975993"/>
            <a:ext cx="5619340" cy="230832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9. waypoints.min.js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Détecte l’apparition des éléments dans le </a:t>
            </a:r>
            <a:r>
              <a:rPr kumimoji="0" lang="fr-FR" sz="1800" b="0" i="0" u="none" strike="noStrike" kern="1200" cap="none" spc="0" normalizeH="0" baseline="0" noProof="0" dirty="0" err="1">
                <a:ln>
                  <a:noFill/>
                </a:ln>
                <a:solidFill>
                  <a:prstClr val="white"/>
                </a:solidFill>
                <a:effectLst/>
                <a:uLnTx/>
                <a:uFillTx/>
                <a:latin typeface="Aptos" panose="02110004020202020204"/>
                <a:ea typeface="+mn-ea"/>
                <a:cs typeface="+mn-cs"/>
              </a:rPr>
              <a:t>viewport</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lors du défilement.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Utile pour déclencher des animations ou chargements lorsque l'utilisateur atteint certaines sections.</a:t>
            </a:r>
          </a:p>
        </p:txBody>
      </p:sp>
    </p:spTree>
    <p:extLst>
      <p:ext uri="{BB962C8B-B14F-4D97-AF65-F5344CB8AC3E}">
        <p14:creationId xmlns:p14="http://schemas.microsoft.com/office/powerpoint/2010/main" val="3620772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2E73B2-7500-112A-013F-474FABD01BE9}"/>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C874D2B-10C2-88FA-C609-5A320848F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C839AF6D-7047-82FF-2387-260BECA62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AF646A83-54C2-E7E8-28F9-C8ED4DD51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A722FB29-9A42-79F8-1E9C-B51C03C02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4A32C35C-8E40-5B48-34C2-08250E500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8406F061-3CAE-9E4A-FEC6-8B7AE0522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77645707-7623-C97C-AF32-6DC51D25A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A0F57CF4-4679-A57A-31E4-FECE819A0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C701BAF0-132C-A30C-59A0-7340568D4E0C}"/>
              </a:ext>
            </a:extLst>
          </p:cNvPr>
          <p:cNvSpPr>
            <a:spLocks noGrp="1"/>
          </p:cNvSpPr>
          <p:nvPr>
            <p:ph type="ctrTitle"/>
          </p:nvPr>
        </p:nvSpPr>
        <p:spPr>
          <a:xfrm>
            <a:off x="8257002" y="4036925"/>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C1C4C058-52C4-8D01-6B19-F7BA626558AF}"/>
              </a:ext>
            </a:extLst>
          </p:cNvPr>
          <p:cNvSpPr>
            <a:spLocks noGrp="1"/>
          </p:cNvSpPr>
          <p:nvPr>
            <p:ph type="subTitle" idx="1"/>
          </p:nvPr>
        </p:nvSpPr>
        <p:spPr>
          <a:xfrm>
            <a:off x="1234458" y="220924"/>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Explication des fichiers JavaScript (JS)</a:t>
            </a:r>
            <a:endParaRPr kumimoji="0" lang="fr-FR" altLang="fr-FR" b="1" i="0" u="none" strike="noStrike" cap="none" normalizeH="0" baseline="0" dirty="0">
              <a:ln>
                <a:noFill/>
              </a:ln>
              <a:solidFill>
                <a:schemeClr val="bg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EAF07EA-4384-A19B-AAF2-A2DCAAA14BFC}"/>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43563062-044C-8983-CA96-8B5873848A05}"/>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A8287AFC-ADFE-CA54-1F76-0DE99D23F3A8}"/>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9" name="ZoneTexte 8">
            <a:extLst>
              <a:ext uri="{FF2B5EF4-FFF2-40B4-BE49-F238E27FC236}">
                <a16:creationId xmlns:a16="http://schemas.microsoft.com/office/drawing/2014/main" id="{E1367274-65A1-A1D2-BACC-A9C595F9AB8E}"/>
              </a:ext>
            </a:extLst>
          </p:cNvPr>
          <p:cNvSpPr txBox="1"/>
          <p:nvPr/>
        </p:nvSpPr>
        <p:spPr>
          <a:xfrm>
            <a:off x="478536" y="836672"/>
            <a:ext cx="5818113" cy="20313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Aptos" panose="02110004020202020204"/>
              </a:rPr>
              <a:t>10. </a:t>
            </a: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jquery.counterup.min.js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Ajoute des animations de compteurs croissants pour afficher des statistiques de manière dynamique.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Permet d'afficher des données chiffrées avec un effet visuel attractif.</a:t>
            </a:r>
          </a:p>
        </p:txBody>
      </p:sp>
      <p:sp>
        <p:nvSpPr>
          <p:cNvPr id="21" name="ZoneTexte 20">
            <a:extLst>
              <a:ext uri="{FF2B5EF4-FFF2-40B4-BE49-F238E27FC236}">
                <a16:creationId xmlns:a16="http://schemas.microsoft.com/office/drawing/2014/main" id="{497B50D1-6846-7C1C-DCB3-0954C3CF23E7}"/>
              </a:ext>
            </a:extLst>
          </p:cNvPr>
          <p:cNvSpPr txBox="1"/>
          <p:nvPr/>
        </p:nvSpPr>
        <p:spPr>
          <a:xfrm>
            <a:off x="6572658" y="872150"/>
            <a:ext cx="5619340" cy="203132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11 . wow.min.js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Déclenche des animations CSS lorsque l'utilisateur fait défiler la page.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Apporte un effet de mouvement fluide pour attirer l’attention.</a:t>
            </a:r>
          </a:p>
        </p:txBody>
      </p:sp>
      <p:sp>
        <p:nvSpPr>
          <p:cNvPr id="10" name="ZoneTexte 9">
            <a:extLst>
              <a:ext uri="{FF2B5EF4-FFF2-40B4-BE49-F238E27FC236}">
                <a16:creationId xmlns:a16="http://schemas.microsoft.com/office/drawing/2014/main" id="{B549741D-2C2F-7F05-C7F1-11C30242CD4F}"/>
              </a:ext>
            </a:extLst>
          </p:cNvPr>
          <p:cNvSpPr txBox="1"/>
          <p:nvPr/>
        </p:nvSpPr>
        <p:spPr>
          <a:xfrm>
            <a:off x="445661" y="3924704"/>
            <a:ext cx="6098720" cy="20313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12 . jquery.validate.min.js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Bibliothèque pour valider les formulaires de manière asynchrone sans recharger la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Vérifie les champs obligatoires et la validité des emails avant l'envoi.</a:t>
            </a:r>
          </a:p>
        </p:txBody>
      </p:sp>
      <p:sp>
        <p:nvSpPr>
          <p:cNvPr id="15" name="ZoneTexte 14">
            <a:extLst>
              <a:ext uri="{FF2B5EF4-FFF2-40B4-BE49-F238E27FC236}">
                <a16:creationId xmlns:a16="http://schemas.microsoft.com/office/drawing/2014/main" id="{E5550515-C053-D94B-9F5C-E6802FF867AE}"/>
              </a:ext>
            </a:extLst>
          </p:cNvPr>
          <p:cNvSpPr txBox="1"/>
          <p:nvPr/>
        </p:nvSpPr>
        <p:spPr>
          <a:xfrm>
            <a:off x="6605533" y="3975993"/>
            <a:ext cx="5619340" cy="203132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13. ajax-form.js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Permet l’envoi des formulaires en AJAX sans rechargement de la page.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Améliore la réactivité des formulaires de contact et d'abonnement.</a:t>
            </a:r>
          </a:p>
        </p:txBody>
      </p:sp>
    </p:spTree>
    <p:extLst>
      <p:ext uri="{BB962C8B-B14F-4D97-AF65-F5344CB8AC3E}">
        <p14:creationId xmlns:p14="http://schemas.microsoft.com/office/powerpoint/2010/main" val="4217588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44DA6-6588-42AA-8C1A-A1F4710B34C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A65B45D-C26B-FC0A-05B5-595F1609B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A29BD4D0-CA8A-A09A-5691-8D1A6B4D8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15FD934B-51BF-8B87-D61E-0F82082B7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3F592B66-D734-721B-2BF2-02F6B64B3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2F1239E4-327F-F390-C9A9-B3208B6CE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ECB04AF8-9F25-6B51-2FAE-6B3E53A92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017E466F-EEA1-D81E-5463-47471B9DE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CCA3083B-1D9F-FBE6-FF72-7AACFACA2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9BF2C321-AC93-6D78-0E1B-F140D3BEB51A}"/>
              </a:ext>
            </a:extLst>
          </p:cNvPr>
          <p:cNvSpPr>
            <a:spLocks noGrp="1"/>
          </p:cNvSpPr>
          <p:nvPr>
            <p:ph type="ctrTitle"/>
          </p:nvPr>
        </p:nvSpPr>
        <p:spPr>
          <a:xfrm>
            <a:off x="8257002" y="4036925"/>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260E25F6-0C82-0A6E-79B3-4B66D8081CAD}"/>
              </a:ext>
            </a:extLst>
          </p:cNvPr>
          <p:cNvSpPr>
            <a:spLocks noGrp="1"/>
          </p:cNvSpPr>
          <p:nvPr>
            <p:ph type="subTitle" idx="1"/>
          </p:nvPr>
        </p:nvSpPr>
        <p:spPr>
          <a:xfrm>
            <a:off x="1234458" y="220924"/>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Explication des fichiers JavaScript (JS)</a:t>
            </a:r>
            <a:endParaRPr kumimoji="0" lang="fr-FR" altLang="fr-FR" b="1" i="0" u="none" strike="noStrike" cap="none" normalizeH="0" baseline="0" dirty="0">
              <a:ln>
                <a:noFill/>
              </a:ln>
              <a:solidFill>
                <a:schemeClr val="bg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FB995ED8-4E86-8834-F0C5-D65DCC5CF09F}"/>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E2A31979-2C58-04E0-D58D-5243A63ACFA1}"/>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D7AF359C-182A-7DFE-2786-0253B6E5BD92}"/>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9" name="ZoneTexte 8">
            <a:extLst>
              <a:ext uri="{FF2B5EF4-FFF2-40B4-BE49-F238E27FC236}">
                <a16:creationId xmlns:a16="http://schemas.microsoft.com/office/drawing/2014/main" id="{111CC4EC-897C-6791-4BA4-E8505E0F3CA5}"/>
              </a:ext>
            </a:extLst>
          </p:cNvPr>
          <p:cNvSpPr txBox="1"/>
          <p:nvPr/>
        </p:nvSpPr>
        <p:spPr>
          <a:xfrm>
            <a:off x="478536" y="836672"/>
            <a:ext cx="5818113" cy="20313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14. mail-script.js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Script spécifique pour gérer les soumissions des emails dans le formulaire d'abonnement à la newsletter.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Traite les données du formulaire et affiche un message de succès ou d'erreur.</a:t>
            </a:r>
          </a:p>
        </p:txBody>
      </p:sp>
      <p:sp>
        <p:nvSpPr>
          <p:cNvPr id="21" name="ZoneTexte 20">
            <a:extLst>
              <a:ext uri="{FF2B5EF4-FFF2-40B4-BE49-F238E27FC236}">
                <a16:creationId xmlns:a16="http://schemas.microsoft.com/office/drawing/2014/main" id="{2D8066C7-0ADF-5DA6-AE2A-B30AF09E1982}"/>
              </a:ext>
            </a:extLst>
          </p:cNvPr>
          <p:cNvSpPr txBox="1"/>
          <p:nvPr/>
        </p:nvSpPr>
        <p:spPr>
          <a:xfrm>
            <a:off x="6572658" y="872150"/>
            <a:ext cx="5619340" cy="203132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15. plugins.js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Rôle : Fichier regroupant divers scripts utilitaires pour les petits ajustements de comportement sur la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prstClr val="white"/>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Pourquoi utilisé : Évite d'inclure plusieurs petits scripts séparés en un seul fichier.</a:t>
            </a:r>
          </a:p>
        </p:txBody>
      </p:sp>
      <p:sp>
        <p:nvSpPr>
          <p:cNvPr id="10" name="ZoneTexte 9">
            <a:extLst>
              <a:ext uri="{FF2B5EF4-FFF2-40B4-BE49-F238E27FC236}">
                <a16:creationId xmlns:a16="http://schemas.microsoft.com/office/drawing/2014/main" id="{7A2A944D-24D5-63D7-39AD-F82AB77E54FB}"/>
              </a:ext>
            </a:extLst>
          </p:cNvPr>
          <p:cNvSpPr txBox="1"/>
          <p:nvPr/>
        </p:nvSpPr>
        <p:spPr>
          <a:xfrm>
            <a:off x="445661" y="3924704"/>
            <a:ext cx="6098720"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 name="ZoneTexte 14">
            <a:extLst>
              <a:ext uri="{FF2B5EF4-FFF2-40B4-BE49-F238E27FC236}">
                <a16:creationId xmlns:a16="http://schemas.microsoft.com/office/drawing/2014/main" id="{34D22003-C7CC-D827-FF89-570EB68D4B01}"/>
              </a:ext>
            </a:extLst>
          </p:cNvPr>
          <p:cNvSpPr txBox="1"/>
          <p:nvPr/>
        </p:nvSpPr>
        <p:spPr>
          <a:xfrm>
            <a:off x="6605533" y="3975993"/>
            <a:ext cx="5619340"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1837077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EB8EDA-99FC-BF5F-DF05-9C88A2BBF5BB}"/>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E8E9191-DEE0-E274-B013-27FAF8E889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572C54C1-8898-B52E-EF21-6C4554EEE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A549AB4D-EE3E-FC24-6648-6BBABFFDB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92828E2D-AB3D-78F1-077C-22C36925C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E9EA4CAA-2213-EC96-073E-1D8E2DF8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4CE34ABA-B374-2829-0A6A-59D8E4683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286FA618-BC7D-2990-2D35-FDB9DFAFD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F1D5F81B-32E6-73B4-4BD8-2A98FBCCE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078F8322-E561-BD19-9EFC-589630264ABB}"/>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318E71CB-BE0F-1819-616F-572603A38F6A}"/>
              </a:ext>
            </a:extLst>
          </p:cNvPr>
          <p:cNvSpPr>
            <a:spLocks noGrp="1"/>
          </p:cNvSpPr>
          <p:nvPr>
            <p:ph type="subTitle" idx="1"/>
          </p:nvPr>
        </p:nvSpPr>
        <p:spPr>
          <a:xfrm>
            <a:off x="1234458" y="451157"/>
            <a:ext cx="9723073" cy="540283"/>
          </a:xfrm>
        </p:spPr>
        <p:txBody>
          <a:bodyPr>
            <a:normAutofit/>
          </a:bodyPr>
          <a:lstStyle/>
          <a:p>
            <a:r>
              <a:rPr lang="fr-FR" b="1" dirty="0">
                <a:solidFill>
                  <a:schemeClr val="bg1"/>
                </a:solidFill>
              </a:rPr>
              <a:t>Pourquoi utiliser des bibliothèques CSS et JS ?</a:t>
            </a:r>
          </a:p>
        </p:txBody>
      </p:sp>
      <p:sp>
        <p:nvSpPr>
          <p:cNvPr id="16" name="ZoneTexte 15">
            <a:extLst>
              <a:ext uri="{FF2B5EF4-FFF2-40B4-BE49-F238E27FC236}">
                <a16:creationId xmlns:a16="http://schemas.microsoft.com/office/drawing/2014/main" id="{51EC4E91-6A7B-65B9-570F-F53C83FFFC75}"/>
              </a:ext>
            </a:extLst>
          </p:cNvPr>
          <p:cNvSpPr txBox="1"/>
          <p:nvPr/>
        </p:nvSpPr>
        <p:spPr>
          <a:xfrm>
            <a:off x="1619498" y="2025757"/>
            <a:ext cx="8765473" cy="3447098"/>
          </a:xfrm>
          <a:prstGeom prst="rect">
            <a:avLst/>
          </a:prstGeom>
          <a:noFill/>
        </p:spPr>
        <p:txBody>
          <a:bodyPr wrap="square" rtlCol="0">
            <a:spAutoFit/>
          </a:bodyPr>
          <a:lstStyle/>
          <a:p>
            <a:r>
              <a:rPr lang="fr-FR" sz="2000" dirty="0">
                <a:solidFill>
                  <a:schemeClr val="bg1"/>
                </a:solidFill>
              </a:rPr>
              <a:t>L'utilisation de bibliothèques comme Bootstrap, Font </a:t>
            </a:r>
            <a:r>
              <a:rPr lang="fr-FR" sz="2000" dirty="0" err="1">
                <a:solidFill>
                  <a:schemeClr val="bg1"/>
                </a:solidFill>
              </a:rPr>
              <a:t>Awesome</a:t>
            </a:r>
            <a:r>
              <a:rPr lang="fr-FR" sz="2000" dirty="0">
                <a:solidFill>
                  <a:schemeClr val="bg1"/>
                </a:solidFill>
              </a:rPr>
              <a:t> et jQuery permet :</a:t>
            </a:r>
          </a:p>
          <a:p>
            <a:endParaRPr lang="fr-FR" sz="2000" dirty="0">
              <a:solidFill>
                <a:schemeClr val="bg1"/>
              </a:solidFill>
            </a:endParaRPr>
          </a:p>
          <a:p>
            <a:pPr>
              <a:buFont typeface="Arial" panose="020B0604020202020204" pitchFamily="34" charset="0"/>
              <a:buChar char="•"/>
            </a:pPr>
            <a:r>
              <a:rPr lang="fr-FR" sz="2000" b="1" dirty="0">
                <a:solidFill>
                  <a:schemeClr val="bg1"/>
                </a:solidFill>
              </a:rPr>
              <a:t>Gain de temps :</a:t>
            </a:r>
            <a:r>
              <a:rPr lang="fr-FR" sz="2000" dirty="0">
                <a:solidFill>
                  <a:schemeClr val="bg1"/>
                </a:solidFill>
              </a:rPr>
              <a:t> Les classes CSS et les fonctions JS sont déjà écrites et testées.</a:t>
            </a:r>
          </a:p>
          <a:p>
            <a:pPr>
              <a:buFont typeface="Arial" panose="020B0604020202020204" pitchFamily="34" charset="0"/>
              <a:buChar char="•"/>
            </a:pPr>
            <a:endParaRPr lang="fr-FR" sz="2000" dirty="0">
              <a:solidFill>
                <a:schemeClr val="bg1"/>
              </a:solidFill>
            </a:endParaRPr>
          </a:p>
          <a:p>
            <a:pPr>
              <a:buFont typeface="Arial" panose="020B0604020202020204" pitchFamily="34" charset="0"/>
              <a:buChar char="•"/>
            </a:pPr>
            <a:r>
              <a:rPr lang="fr-FR" sz="2000" b="1" dirty="0">
                <a:solidFill>
                  <a:schemeClr val="bg1"/>
                </a:solidFill>
              </a:rPr>
              <a:t>Compatibilité :</a:t>
            </a:r>
            <a:r>
              <a:rPr lang="fr-FR" sz="2000" dirty="0">
                <a:solidFill>
                  <a:schemeClr val="bg1"/>
                </a:solidFill>
              </a:rPr>
              <a:t> Assure un affichage uniforme sur tous les navigateurs.</a:t>
            </a:r>
          </a:p>
          <a:p>
            <a:pPr>
              <a:buFont typeface="Arial" panose="020B0604020202020204" pitchFamily="34" charset="0"/>
              <a:buChar char="•"/>
            </a:pPr>
            <a:endParaRPr lang="fr-FR" sz="2000" dirty="0">
              <a:solidFill>
                <a:schemeClr val="bg1"/>
              </a:solidFill>
            </a:endParaRPr>
          </a:p>
          <a:p>
            <a:pPr>
              <a:buFont typeface="Arial" panose="020B0604020202020204" pitchFamily="34" charset="0"/>
              <a:buChar char="•"/>
            </a:pPr>
            <a:r>
              <a:rPr lang="fr-FR" sz="2000" b="1" dirty="0">
                <a:solidFill>
                  <a:schemeClr val="bg1"/>
                </a:solidFill>
              </a:rPr>
              <a:t>Réduction des erreurs :</a:t>
            </a:r>
            <a:r>
              <a:rPr lang="fr-FR" sz="2000" dirty="0">
                <a:solidFill>
                  <a:schemeClr val="bg1"/>
                </a:solidFill>
              </a:rPr>
              <a:t> Les bibliothèques sont optimisées et réduisent le risque de bugs comparé à un développement "</a:t>
            </a:r>
            <a:r>
              <a:rPr lang="fr-FR" sz="2000" dirty="0" err="1">
                <a:solidFill>
                  <a:schemeClr val="bg1"/>
                </a:solidFill>
              </a:rPr>
              <a:t>from</a:t>
            </a:r>
            <a:r>
              <a:rPr lang="fr-FR" sz="2000" dirty="0">
                <a:solidFill>
                  <a:schemeClr val="bg1"/>
                </a:solidFill>
              </a:rPr>
              <a:t> scratch".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B16BB0EC-C23B-8C87-12D0-093BBE736A98}"/>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CDFEE100-2E66-E0BD-CD11-F732F650B389}"/>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8245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758D10-1D18-F3CC-D084-133490F988A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51F788-E4C2-E4A2-8538-47D80B47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2B54796A-2095-A497-D32C-B0F9C3AF4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6A050BA4-197A-FAC1-4E12-635D98904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71B8F773-5973-5C77-8FDC-B537467AE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6C058311-D24C-0153-3D93-3876D2191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5C54F77A-3F89-BD95-C324-DC64CDCBF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670F814D-017A-2AB0-ECBB-5A31B79C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2F65AD07-F6D7-9D66-5850-C6CBE255C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057F04FA-80AE-D1B5-1661-0CB12175B44E}"/>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C5A35563-1C01-D641-BF87-B9A33AE37C56}"/>
              </a:ext>
            </a:extLst>
          </p:cNvPr>
          <p:cNvSpPr>
            <a:spLocks noGrp="1"/>
          </p:cNvSpPr>
          <p:nvPr>
            <p:ph type="subTitle" idx="1"/>
          </p:nvPr>
        </p:nvSpPr>
        <p:spPr>
          <a:xfrm>
            <a:off x="1234458" y="451157"/>
            <a:ext cx="9723073" cy="540283"/>
          </a:xfrm>
        </p:spPr>
        <p:txBody>
          <a:bodyPr>
            <a:normAutofit/>
          </a:bodyPr>
          <a:lstStyle/>
          <a:p>
            <a:r>
              <a:rPr lang="fr-FR" b="1" dirty="0">
                <a:solidFill>
                  <a:schemeClr val="bg1"/>
                </a:solidFill>
              </a:rPr>
              <a:t>Remarques</a:t>
            </a:r>
          </a:p>
        </p:txBody>
      </p:sp>
      <p:sp>
        <p:nvSpPr>
          <p:cNvPr id="16" name="ZoneTexte 15">
            <a:extLst>
              <a:ext uri="{FF2B5EF4-FFF2-40B4-BE49-F238E27FC236}">
                <a16:creationId xmlns:a16="http://schemas.microsoft.com/office/drawing/2014/main" id="{267A9C6B-4D7D-B97F-DBC8-C3E463527209}"/>
              </a:ext>
            </a:extLst>
          </p:cNvPr>
          <p:cNvSpPr txBox="1"/>
          <p:nvPr/>
        </p:nvSpPr>
        <p:spPr>
          <a:xfrm>
            <a:off x="1619498" y="2025757"/>
            <a:ext cx="10093966"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solidFill>
                  <a:schemeClr val="bg1"/>
                </a:solidFill>
              </a:rPr>
              <a:t>L'utilisation des bibliothèques CSS et JS était essentielle pour accélérer le développement du site </a:t>
            </a:r>
            <a:r>
              <a:rPr lang="fr-FR" sz="2800" dirty="0" err="1">
                <a:solidFill>
                  <a:schemeClr val="bg1"/>
                </a:solidFill>
              </a:rPr>
              <a:t>Tasty</a:t>
            </a:r>
            <a:r>
              <a:rPr lang="fr-FR" sz="2800" dirty="0">
                <a:solidFill>
                  <a:schemeClr val="bg1"/>
                </a:solidFill>
              </a:rPr>
              <a:t> </a:t>
            </a:r>
            <a:r>
              <a:rPr lang="fr-FR" sz="2800" dirty="0" err="1">
                <a:solidFill>
                  <a:schemeClr val="bg1"/>
                </a:solidFill>
              </a:rPr>
              <a:t>Recipe</a:t>
            </a:r>
            <a:r>
              <a:rPr lang="fr-FR" sz="2800" dirty="0">
                <a:solidFill>
                  <a:schemeClr val="bg1"/>
                </a:solidFill>
              </a:rPr>
              <a:t> Master et garantir une interface moderne, fluide et compatible avec différents navigateurs. Réaliser toutes ces fonctionnalités sans bibliothèque aurait nécessité un temps considérable et une maintenance complexe. Ce projet est un exemple de l'articulation efficace entre des composants externes et du code personnalisé pour répondre aux besoins spécifiques du projet.</a:t>
            </a:r>
            <a:endParaRPr kumimoji="0" lang="fr-FR" sz="2800" b="0"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9AE79E73-A66B-9783-B59E-8BAD8A430EC9}"/>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66175D53-912A-A4E6-1AEE-B02CEAC64773}"/>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3162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A3E0C6-DB06-2C70-2727-809AD1D36C9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8D77661-4F92-E27C-BDD6-2A13E3AF7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EC6E45FF-4F22-D798-F5D2-B7BD9B3B8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C65FE5E9-0756-D4B7-13F7-CBE90F8AA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0234B044-5660-F0CC-DEC1-E584DDAF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7A6CDE20-20C1-22A7-C1DD-726E2310C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24E273DC-2261-29E1-82E8-5AA1E4E80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31D9B87E-7958-8D7B-D955-73A1FCB56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AC1969B4-3B87-8850-C826-D4DD2C26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3D7D75DE-1CDC-B4CA-A3DB-A788356B9E97}"/>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FAE8020D-F8ED-CB88-CD5C-111EE1A31735}"/>
              </a:ext>
            </a:extLst>
          </p:cNvPr>
          <p:cNvSpPr>
            <a:spLocks noGrp="1"/>
          </p:cNvSpPr>
          <p:nvPr>
            <p:ph type="subTitle" idx="1"/>
          </p:nvPr>
        </p:nvSpPr>
        <p:spPr>
          <a:xfrm>
            <a:off x="1234458" y="336128"/>
            <a:ext cx="9723073" cy="540283"/>
          </a:xfrm>
        </p:spPr>
        <p:txBody>
          <a:bodyPr>
            <a:normAutofit/>
          </a:bodyPr>
          <a:lstStyle/>
          <a:p>
            <a:r>
              <a:rPr lang="fr-FR" b="1" dirty="0">
                <a:solidFill>
                  <a:schemeClr val="bg1"/>
                </a:solidFill>
              </a:rPr>
              <a:t>la Base de Données de "</a:t>
            </a:r>
            <a:r>
              <a:rPr lang="fr-FR" b="1" dirty="0" err="1">
                <a:solidFill>
                  <a:schemeClr val="bg1"/>
                </a:solidFill>
              </a:rPr>
              <a:t>Tasty</a:t>
            </a:r>
            <a:r>
              <a:rPr lang="fr-FR" b="1" dirty="0">
                <a:solidFill>
                  <a:schemeClr val="bg1"/>
                </a:solidFill>
              </a:rPr>
              <a:t> </a:t>
            </a:r>
            <a:r>
              <a:rPr lang="fr-FR" b="1" dirty="0" err="1">
                <a:solidFill>
                  <a:schemeClr val="bg1"/>
                </a:solidFill>
              </a:rPr>
              <a:t>Recipe</a:t>
            </a:r>
            <a:r>
              <a:rPr lang="fr-FR" b="1" dirty="0">
                <a:solidFill>
                  <a:schemeClr val="bg1"/>
                </a:solidFill>
              </a:rPr>
              <a:t> Master"</a:t>
            </a:r>
          </a:p>
          <a:p>
            <a:endParaRPr lang="fr-FR" b="1" dirty="0">
              <a:solidFill>
                <a:schemeClr val="bg1"/>
              </a:solidFill>
            </a:endParaRPr>
          </a:p>
        </p:txBody>
      </p:sp>
      <p:sp>
        <p:nvSpPr>
          <p:cNvPr id="16" name="ZoneTexte 15">
            <a:extLst>
              <a:ext uri="{FF2B5EF4-FFF2-40B4-BE49-F238E27FC236}">
                <a16:creationId xmlns:a16="http://schemas.microsoft.com/office/drawing/2014/main" id="{504004A6-7AF0-9A50-286A-556E5D6C0E92}"/>
              </a:ext>
            </a:extLst>
          </p:cNvPr>
          <p:cNvSpPr txBox="1"/>
          <p:nvPr/>
        </p:nvSpPr>
        <p:spPr>
          <a:xfrm>
            <a:off x="124177" y="1356976"/>
            <a:ext cx="11842044"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prstClr val="white"/>
                </a:solidFill>
                <a:latin typeface="Aptos" panose="02110004020202020204"/>
              </a:rPr>
              <a:t>La base de donner utiliser pour charger les recettes de cuisine provient du site </a:t>
            </a:r>
            <a:r>
              <a:rPr lang="fr-FR" sz="2400" dirty="0" err="1">
                <a:hlinkClick r:id="rId2"/>
              </a:rPr>
              <a:t>RecipeNLG</a:t>
            </a:r>
            <a:r>
              <a:rPr lang="fr-FR" sz="2400" dirty="0"/>
              <a:t>      </a:t>
            </a:r>
            <a:r>
              <a:rPr lang="fr-FR" sz="2400" dirty="0">
                <a:solidFill>
                  <a:schemeClr val="bg1"/>
                </a:solidFill>
              </a:rPr>
              <a:t>et est sous licence de </a:t>
            </a:r>
            <a:r>
              <a:rPr lang="en-US" sz="2400" dirty="0" err="1">
                <a:solidFill>
                  <a:schemeClr val="bg1"/>
                </a:solidFill>
              </a:rPr>
              <a:t>Poznań</a:t>
            </a:r>
            <a:r>
              <a:rPr lang="en-US" sz="2400" dirty="0">
                <a:solidFill>
                  <a:schemeClr val="bg1"/>
                </a:solidFill>
              </a:rPr>
              <a:t> University of Technology (PUT)  . Nous </a:t>
            </a:r>
            <a:r>
              <a:rPr lang="en-US" sz="2400" dirty="0" err="1">
                <a:solidFill>
                  <a:schemeClr val="bg1"/>
                </a:solidFill>
              </a:rPr>
              <a:t>avons</a:t>
            </a:r>
            <a:r>
              <a:rPr lang="en-US" sz="2400" dirty="0">
                <a:solidFill>
                  <a:schemeClr val="bg1"/>
                </a:solidFill>
              </a:rPr>
              <a:t> </a:t>
            </a:r>
            <a:r>
              <a:rPr lang="en-US" sz="2400" dirty="0" err="1">
                <a:solidFill>
                  <a:schemeClr val="bg1"/>
                </a:solidFill>
              </a:rPr>
              <a:t>utiliser</a:t>
            </a:r>
            <a:r>
              <a:rPr lang="en-US" sz="2400" dirty="0">
                <a:solidFill>
                  <a:schemeClr val="bg1"/>
                </a:solidFill>
              </a:rPr>
              <a:t> </a:t>
            </a:r>
            <a:r>
              <a:rPr lang="en-US" sz="2400" dirty="0" err="1">
                <a:solidFill>
                  <a:schemeClr val="bg1"/>
                </a:solidFill>
              </a:rPr>
              <a:t>ce</a:t>
            </a:r>
            <a:r>
              <a:rPr lang="en-US" sz="2400" dirty="0">
                <a:solidFill>
                  <a:schemeClr val="bg1"/>
                </a:solidFill>
              </a:rPr>
              <a:t> data et à </a:t>
            </a:r>
            <a:r>
              <a:rPr lang="en-US" sz="2400" dirty="0" err="1">
                <a:solidFill>
                  <a:schemeClr val="bg1"/>
                </a:solidFill>
              </a:rPr>
              <a:t>l’aide</a:t>
            </a:r>
            <a:r>
              <a:rPr lang="en-US" sz="2400" dirty="0">
                <a:solidFill>
                  <a:schemeClr val="bg1"/>
                </a:solidFill>
              </a:rPr>
              <a:t> du language python nous </a:t>
            </a:r>
            <a:r>
              <a:rPr lang="en-US" sz="2400" dirty="0" err="1">
                <a:solidFill>
                  <a:schemeClr val="bg1"/>
                </a:solidFill>
              </a:rPr>
              <a:t>avons</a:t>
            </a:r>
            <a:r>
              <a:rPr lang="en-US" sz="2400" dirty="0">
                <a:solidFill>
                  <a:schemeClr val="bg1"/>
                </a:solidFill>
              </a:rPr>
              <a:t> extrait </a:t>
            </a:r>
            <a:r>
              <a:rPr lang="en-US" sz="2400" dirty="0" err="1">
                <a:solidFill>
                  <a:schemeClr val="bg1"/>
                </a:solidFill>
              </a:rPr>
              <a:t>uniquement</a:t>
            </a:r>
            <a:r>
              <a:rPr lang="en-US" sz="2400" dirty="0">
                <a:solidFill>
                  <a:schemeClr val="bg1"/>
                </a:solidFill>
              </a:rPr>
              <a:t> les 50 1er </a:t>
            </a:r>
            <a:r>
              <a:rPr lang="en-US" sz="2400" dirty="0" err="1">
                <a:solidFill>
                  <a:schemeClr val="bg1"/>
                </a:solidFill>
              </a:rPr>
              <a:t>ligne</a:t>
            </a:r>
            <a:r>
              <a:rPr lang="en-US" sz="2400" dirty="0">
                <a:solidFill>
                  <a:schemeClr val="bg1"/>
                </a:solidFill>
              </a:rPr>
              <a:t> pour </a:t>
            </a:r>
            <a:r>
              <a:rPr lang="en-US" sz="2400" dirty="0" err="1">
                <a:solidFill>
                  <a:schemeClr val="bg1"/>
                </a:solidFill>
              </a:rPr>
              <a:t>notre</a:t>
            </a:r>
            <a:r>
              <a:rPr lang="en-US" sz="2400" dirty="0">
                <a:solidFill>
                  <a:schemeClr val="bg1"/>
                </a:solidFill>
              </a:rPr>
              <a:t> </a:t>
            </a:r>
            <a:r>
              <a:rPr lang="en-US" sz="2400" dirty="0" err="1">
                <a:solidFill>
                  <a:schemeClr val="bg1"/>
                </a:solidFill>
              </a:rPr>
              <a:t>projet</a:t>
            </a:r>
            <a:r>
              <a:rPr lang="en-US" sz="2400" dirty="0">
                <a:solidFill>
                  <a:schemeClr val="bg1"/>
                </a:solidFill>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Aptos" panose="02110004020202020204"/>
              <a:ea typeface="+mn-ea"/>
              <a:cs typeface="+mn-cs"/>
            </a:endParaRPr>
          </a:p>
          <a:p>
            <a:r>
              <a:rPr lang="fr-FR" sz="2400" b="1" dirty="0">
                <a:solidFill>
                  <a:schemeClr val="bg1"/>
                </a:solidFill>
              </a:rPr>
              <a:t> </a:t>
            </a:r>
            <a:r>
              <a:rPr lang="fr-FR" sz="2400" dirty="0">
                <a:solidFill>
                  <a:schemeClr val="bg1"/>
                </a:solidFill>
              </a:rPr>
              <a:t>La base de données est le cœur du fonctionnement du site </a:t>
            </a:r>
            <a:r>
              <a:rPr lang="fr-FR" sz="2400" b="1" dirty="0" err="1">
                <a:solidFill>
                  <a:schemeClr val="bg1"/>
                </a:solidFill>
              </a:rPr>
              <a:t>Tasty</a:t>
            </a:r>
            <a:r>
              <a:rPr lang="fr-FR" sz="2400" b="1" dirty="0">
                <a:solidFill>
                  <a:schemeClr val="bg1"/>
                </a:solidFill>
              </a:rPr>
              <a:t> </a:t>
            </a:r>
            <a:r>
              <a:rPr lang="fr-FR" sz="2400" b="1" dirty="0" err="1">
                <a:solidFill>
                  <a:schemeClr val="bg1"/>
                </a:solidFill>
              </a:rPr>
              <a:t>Recipe</a:t>
            </a:r>
            <a:r>
              <a:rPr lang="fr-FR" sz="2400" b="1" dirty="0">
                <a:solidFill>
                  <a:schemeClr val="bg1"/>
                </a:solidFill>
              </a:rPr>
              <a:t> Master</a:t>
            </a:r>
            <a:r>
              <a:rPr lang="fr-FR" sz="2400" dirty="0">
                <a:solidFill>
                  <a:schemeClr val="bg1"/>
                </a:solidFill>
              </a:rPr>
              <a:t>.  Elle est vitale au bon fonctionnement du site essentiellement pour les pages </a:t>
            </a:r>
            <a:r>
              <a:rPr lang="fr-FR" sz="2400" dirty="0" err="1">
                <a:solidFill>
                  <a:schemeClr val="bg1"/>
                </a:solidFill>
              </a:rPr>
              <a:t>recipes.php</a:t>
            </a:r>
            <a:r>
              <a:rPr lang="fr-FR" sz="2400" dirty="0">
                <a:solidFill>
                  <a:schemeClr val="bg1"/>
                </a:solidFill>
              </a:rPr>
              <a:t> et </a:t>
            </a:r>
            <a:r>
              <a:rPr lang="fr-FR" sz="2400" dirty="0" err="1">
                <a:solidFill>
                  <a:schemeClr val="bg1"/>
                </a:solidFill>
              </a:rPr>
              <a:t>recipes_details.php</a:t>
            </a:r>
            <a:r>
              <a:rPr lang="fr-FR" sz="2400" dirty="0">
                <a:solidFill>
                  <a:schemeClr val="bg1"/>
                </a:solidFill>
              </a:rPr>
              <a:t> .</a:t>
            </a:r>
          </a:p>
          <a:p>
            <a:r>
              <a:rPr lang="fr-FR" sz="2400" dirty="0">
                <a:solidFill>
                  <a:schemeClr val="bg1"/>
                </a:solidFill>
              </a:rPr>
              <a:t>Elle agit comme un entrepôt central où sont stockées toutes les informations nécessaires pour offrir aux utilisateurs une expérience fluide et riche.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913AD7DD-E60D-C21D-805F-15A289729D51}"/>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9BBB28EE-61C2-7718-053F-5F6B88A5A5A4}"/>
              </a:ext>
            </a:extLst>
          </p:cNvPr>
          <p:cNvSpPr txBox="1"/>
          <p:nvPr/>
        </p:nvSpPr>
        <p:spPr>
          <a:xfrm>
            <a:off x="6572658" y="1501928"/>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4173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2BA4DE-58DA-BCFA-AC7B-5F0C231A630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0EBAEC4-FB21-ED58-B0E2-BD7210885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D4C20E4B-6E85-77B2-2703-29844113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5AED8D1D-133B-8DE3-E2C7-2AA17001D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FB530555-6D6D-419E-424B-18286076B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6CF32103-3805-AC5B-7701-B23100EB9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8F1F9984-FE7C-418B-2034-F15D07985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1923D8E3-F384-C087-142D-A87883E38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BD32E0A4-8617-AF9F-1ECC-CF249D28E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909993A2-5764-B378-3E9B-E189AAF62739}"/>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B5950039-55BA-FE42-375E-9F1E72048F2E}"/>
              </a:ext>
            </a:extLst>
          </p:cNvPr>
          <p:cNvSpPr>
            <a:spLocks noGrp="1"/>
          </p:cNvSpPr>
          <p:nvPr>
            <p:ph type="subTitle" idx="1"/>
          </p:nvPr>
        </p:nvSpPr>
        <p:spPr>
          <a:xfrm>
            <a:off x="1183663" y="14593"/>
            <a:ext cx="9723073" cy="540283"/>
          </a:xfrm>
        </p:spPr>
        <p:txBody>
          <a:bodyPr>
            <a:normAutofit/>
          </a:bodyPr>
          <a:lstStyle/>
          <a:p>
            <a:r>
              <a:rPr lang="fr-FR" b="1" dirty="0">
                <a:solidFill>
                  <a:schemeClr val="bg1"/>
                </a:solidFill>
              </a:rPr>
              <a:t>la Base de Données de "</a:t>
            </a:r>
            <a:r>
              <a:rPr lang="fr-FR" b="1" dirty="0" err="1">
                <a:solidFill>
                  <a:schemeClr val="bg1"/>
                </a:solidFill>
              </a:rPr>
              <a:t>Tasty</a:t>
            </a:r>
            <a:r>
              <a:rPr lang="fr-FR" b="1" dirty="0">
                <a:solidFill>
                  <a:schemeClr val="bg1"/>
                </a:solidFill>
              </a:rPr>
              <a:t> </a:t>
            </a:r>
            <a:r>
              <a:rPr lang="fr-FR" b="1" dirty="0" err="1">
                <a:solidFill>
                  <a:schemeClr val="bg1"/>
                </a:solidFill>
              </a:rPr>
              <a:t>Recipe</a:t>
            </a:r>
            <a:r>
              <a:rPr lang="fr-FR" b="1" dirty="0">
                <a:solidFill>
                  <a:schemeClr val="bg1"/>
                </a:solidFill>
              </a:rPr>
              <a:t> Master"</a:t>
            </a:r>
          </a:p>
          <a:p>
            <a:endParaRPr lang="fr-FR" b="1" dirty="0">
              <a:solidFill>
                <a:schemeClr val="bg1"/>
              </a:solidFill>
            </a:endParaRPr>
          </a:p>
        </p:txBody>
      </p:sp>
      <p:sp>
        <p:nvSpPr>
          <p:cNvPr id="16" name="ZoneTexte 15">
            <a:extLst>
              <a:ext uri="{FF2B5EF4-FFF2-40B4-BE49-F238E27FC236}">
                <a16:creationId xmlns:a16="http://schemas.microsoft.com/office/drawing/2014/main" id="{09208F05-D28C-82BD-251D-00C886F4BD0F}"/>
              </a:ext>
            </a:extLst>
          </p:cNvPr>
          <p:cNvSpPr txBox="1"/>
          <p:nvPr/>
        </p:nvSpPr>
        <p:spPr>
          <a:xfrm>
            <a:off x="124177" y="448214"/>
            <a:ext cx="11842044" cy="5909310"/>
          </a:xfrm>
          <a:prstGeom prst="rect">
            <a:avLst/>
          </a:prstGeom>
          <a:noFill/>
        </p:spPr>
        <p:txBody>
          <a:bodyPr wrap="square" rtlCol="0">
            <a:spAutoFit/>
          </a:bodyPr>
          <a:lstStyle/>
          <a:p>
            <a:r>
              <a:rPr lang="fr-FR" dirty="0">
                <a:solidFill>
                  <a:schemeClr val="bg1"/>
                </a:solidFill>
              </a:rPr>
              <a:t>Nous avons structuré cette base en plusieurs tables soigneusement conçues :</a:t>
            </a:r>
          </a:p>
          <a:p>
            <a:endParaRPr lang="fr-FR" dirty="0">
              <a:solidFill>
                <a:schemeClr val="bg1"/>
              </a:solidFill>
            </a:endParaRPr>
          </a:p>
          <a:p>
            <a:pPr>
              <a:buFont typeface="Arial" panose="020B0604020202020204" pitchFamily="34" charset="0"/>
              <a:buChar char="•"/>
            </a:pPr>
            <a:r>
              <a:rPr lang="fr-FR" dirty="0">
                <a:solidFill>
                  <a:schemeClr val="bg1"/>
                </a:solidFill>
              </a:rPr>
              <a:t>La table </a:t>
            </a:r>
            <a:r>
              <a:rPr lang="fr-FR" b="1" dirty="0">
                <a:solidFill>
                  <a:schemeClr val="bg1"/>
                </a:solidFill>
              </a:rPr>
              <a:t>RECETTES</a:t>
            </a:r>
            <a:r>
              <a:rPr lang="fr-FR" dirty="0">
                <a:solidFill>
                  <a:schemeClr val="bg1"/>
                </a:solidFill>
              </a:rPr>
              <a:t>, qui contient les titres des recettes, la liste des ingrédients, les quantités précises et la description des étapes pour chaque plat.</a:t>
            </a:r>
          </a:p>
          <a:p>
            <a:pPr>
              <a:buFont typeface="Arial" panose="020B0604020202020204" pitchFamily="34" charset="0"/>
              <a:buChar char="•"/>
            </a:pPr>
            <a:endParaRPr lang="fr-FR" dirty="0">
              <a:solidFill>
                <a:schemeClr val="bg1"/>
              </a:solidFill>
            </a:endParaRPr>
          </a:p>
          <a:p>
            <a:pPr>
              <a:buFont typeface="Arial" panose="020B0604020202020204" pitchFamily="34" charset="0"/>
              <a:buChar char="•"/>
            </a:pPr>
            <a:r>
              <a:rPr lang="fr-FR" dirty="0">
                <a:solidFill>
                  <a:schemeClr val="bg1"/>
                </a:solidFill>
              </a:rPr>
              <a:t>La table </a:t>
            </a:r>
            <a:r>
              <a:rPr lang="fr-FR" b="1" dirty="0">
                <a:solidFill>
                  <a:schemeClr val="bg1"/>
                </a:solidFill>
              </a:rPr>
              <a:t>UTILISATEURS</a:t>
            </a:r>
            <a:r>
              <a:rPr lang="fr-FR" dirty="0">
                <a:solidFill>
                  <a:schemeClr val="bg1"/>
                </a:solidFill>
              </a:rPr>
              <a:t>, qui permet de gérer les informations des utilisateurs envoyant des messages . Cela inclut leurs noms, prénoms, date de naissance, profession et adresse e-mail.</a:t>
            </a:r>
          </a:p>
          <a:p>
            <a:pPr>
              <a:buFont typeface="Arial" panose="020B0604020202020204" pitchFamily="34" charset="0"/>
              <a:buChar char="•"/>
            </a:pPr>
            <a:endParaRPr lang="fr-FR" dirty="0">
              <a:solidFill>
                <a:schemeClr val="bg1"/>
              </a:solidFill>
            </a:endParaRPr>
          </a:p>
          <a:p>
            <a:pPr>
              <a:buFont typeface="Arial" panose="020B0604020202020204" pitchFamily="34" charset="0"/>
              <a:buChar char="•"/>
            </a:pPr>
            <a:r>
              <a:rPr lang="fr-FR" dirty="0">
                <a:solidFill>
                  <a:schemeClr val="bg1"/>
                </a:solidFill>
              </a:rPr>
              <a:t>La table </a:t>
            </a:r>
            <a:r>
              <a:rPr lang="fr-FR" b="1" dirty="0">
                <a:solidFill>
                  <a:schemeClr val="bg1"/>
                </a:solidFill>
              </a:rPr>
              <a:t>MESSAGE</a:t>
            </a:r>
            <a:r>
              <a:rPr lang="fr-FR" dirty="0">
                <a:solidFill>
                  <a:schemeClr val="bg1"/>
                </a:solidFill>
              </a:rPr>
              <a:t>, qui conserve les communications envoyées via le formulaire de contact. Elle est reliée à la table des utilisateurs pour garder un historique clair des échanges.</a:t>
            </a:r>
          </a:p>
          <a:p>
            <a:pPr>
              <a:buFont typeface="Arial" panose="020B0604020202020204" pitchFamily="34" charset="0"/>
              <a:buChar char="•"/>
            </a:pPr>
            <a:endParaRPr lang="fr-FR" dirty="0">
              <a:solidFill>
                <a:schemeClr val="bg1"/>
              </a:solidFill>
            </a:endParaRPr>
          </a:p>
          <a:p>
            <a:pPr>
              <a:buFont typeface="Arial" panose="020B0604020202020204" pitchFamily="34" charset="0"/>
              <a:buChar char="•"/>
            </a:pPr>
            <a:r>
              <a:rPr lang="fr-FR" dirty="0">
                <a:solidFill>
                  <a:schemeClr val="bg1"/>
                </a:solidFill>
              </a:rPr>
              <a:t>La table </a:t>
            </a:r>
            <a:r>
              <a:rPr lang="fr-FR" b="1" dirty="0" err="1">
                <a:solidFill>
                  <a:schemeClr val="bg1"/>
                </a:solidFill>
              </a:rPr>
              <a:t>news_letters</a:t>
            </a:r>
            <a:r>
              <a:rPr lang="fr-FR" dirty="0">
                <a:solidFill>
                  <a:schemeClr val="bg1"/>
                </a:solidFill>
              </a:rPr>
              <a:t>, où sont enregistrés les emails des abonnés à la newsletter mensuelle.</a:t>
            </a:r>
          </a:p>
          <a:p>
            <a:r>
              <a:rPr lang="fr-FR" dirty="0">
                <a:solidFill>
                  <a:schemeClr val="bg1"/>
                </a:solidFill>
              </a:rPr>
              <a:t>Pour assurer une interaction sécurisée avec cette base de données, nous avons utilisé </a:t>
            </a:r>
            <a:r>
              <a:rPr lang="fr-FR" b="1" dirty="0">
                <a:solidFill>
                  <a:schemeClr val="bg1"/>
                </a:solidFill>
              </a:rPr>
              <a:t>PDO</a:t>
            </a:r>
            <a:r>
              <a:rPr lang="fr-FR" dirty="0">
                <a:solidFill>
                  <a:schemeClr val="bg1"/>
                </a:solidFill>
              </a:rPr>
              <a:t> (PHP Data </a:t>
            </a:r>
            <a:r>
              <a:rPr lang="fr-FR" dirty="0" err="1">
                <a:solidFill>
                  <a:schemeClr val="bg1"/>
                </a:solidFill>
              </a:rPr>
              <a:t>Objects</a:t>
            </a:r>
            <a:r>
              <a:rPr lang="fr-FR" dirty="0">
                <a:solidFill>
                  <a:schemeClr val="bg1"/>
                </a:solidFill>
              </a:rPr>
              <a:t>), une extension qui permet d'exécuter des requêtes préparées. Cela protège le site des attaques courantes telles que l'injection SQL.</a:t>
            </a:r>
          </a:p>
          <a:p>
            <a:endParaRPr lang="fr-FR" dirty="0">
              <a:solidFill>
                <a:schemeClr val="bg1"/>
              </a:solidFill>
            </a:endParaRPr>
          </a:p>
          <a:p>
            <a:r>
              <a:rPr lang="fr-FR" dirty="0">
                <a:solidFill>
                  <a:schemeClr val="bg1"/>
                </a:solidFill>
              </a:rPr>
              <a:t>Enfin, des transactions ont été mises en place pour garantir que les actions critiques, comme l'envoi des messages ou l'inscription des utilisateurs, soient traitées de manière atomique : tout ou rien. Cela renforce l'intégrité des données et évite les incohérences.</a:t>
            </a:r>
          </a:p>
          <a:p>
            <a:r>
              <a:rPr lang="fr-FR" dirty="0">
                <a:solidFill>
                  <a:schemeClr val="bg1"/>
                </a:solidFill>
              </a:rPr>
              <a:t>En résumé, la base de données joue un rôle clé en organisant, sécurisant et optimisant la gestion des données de manière efficace pour répondre aux besoins des utilisateurs et garantir la fiabilité du site.</a:t>
            </a:r>
          </a:p>
        </p:txBody>
      </p:sp>
      <p:sp>
        <p:nvSpPr>
          <p:cNvPr id="19" name="ZoneTexte 18">
            <a:extLst>
              <a:ext uri="{FF2B5EF4-FFF2-40B4-BE49-F238E27FC236}">
                <a16:creationId xmlns:a16="http://schemas.microsoft.com/office/drawing/2014/main" id="{B6225500-71E6-D90B-565D-D4DE914E2F54}"/>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F6E2F010-9AAF-BF5F-8293-BBA09E9F4067}"/>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53385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FC1439-1C46-2EAA-8AE4-B442C71C8AB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AE161CF-0401-714B-0A7D-C82CFC93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80AA5837-9792-7088-3F85-1EC48B913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044A9F6A-1CDC-9376-EDA8-7C557F2BA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2CA965E1-068F-B9A1-3CE6-CEEDA0987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0FA0C882-004D-242C-12C4-A9EF08F2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8435012C-8DDF-BC88-CC26-744BB9A35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F62DB114-3343-D65A-8A1B-3863C9593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263C82E4-C10B-20E7-A7D3-F53C7AC61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E7D11EBD-30C3-F2E8-EDF7-EBB5511A72DD}"/>
              </a:ext>
            </a:extLst>
          </p:cNvPr>
          <p:cNvSpPr>
            <a:spLocks noGrp="1"/>
          </p:cNvSpPr>
          <p:nvPr>
            <p:ph type="ctrTitle"/>
          </p:nvPr>
        </p:nvSpPr>
        <p:spPr>
          <a:xfrm>
            <a:off x="790222" y="1430159"/>
            <a:ext cx="10834219" cy="2430641"/>
          </a:xfrm>
        </p:spPr>
        <p:txBody>
          <a:bodyPr anchor="b">
            <a:noAutofit/>
          </a:bodyPr>
          <a:lstStyle/>
          <a:p>
            <a:r>
              <a:rPr lang="fr-FR" sz="2400" dirty="0">
                <a:solidFill>
                  <a:srgbClr val="FFFFFF"/>
                </a:solidFill>
              </a:rPr>
              <a:t>La sécurité est un pilier essentiel dans le développement d'un site web, surtout lorsqu'il gère des données sensibles comme des adresses email, des messages d'utilisateurs ou des informations de contact. Voici une analyse des mécanismes de sécurité implémentés et des améliorations possibles pour rendre le site </a:t>
            </a:r>
            <a:r>
              <a:rPr lang="fr-FR" sz="2400" dirty="0" err="1">
                <a:solidFill>
                  <a:srgbClr val="FFFFFF"/>
                </a:solidFill>
              </a:rPr>
              <a:t>Tasty</a:t>
            </a:r>
            <a:r>
              <a:rPr lang="fr-FR" sz="2400" dirty="0">
                <a:solidFill>
                  <a:srgbClr val="FFFFFF"/>
                </a:solidFill>
              </a:rPr>
              <a:t> </a:t>
            </a:r>
            <a:r>
              <a:rPr lang="fr-FR" sz="2400" dirty="0" err="1">
                <a:solidFill>
                  <a:srgbClr val="FFFFFF"/>
                </a:solidFill>
              </a:rPr>
              <a:t>Recipe</a:t>
            </a:r>
            <a:r>
              <a:rPr lang="fr-FR" sz="2400" dirty="0">
                <a:solidFill>
                  <a:srgbClr val="FFFFFF"/>
                </a:solidFill>
              </a:rPr>
              <a:t> Master encore plus robuste.</a:t>
            </a:r>
          </a:p>
        </p:txBody>
      </p:sp>
      <p:sp>
        <p:nvSpPr>
          <p:cNvPr id="3" name="Sous-titre 2">
            <a:extLst>
              <a:ext uri="{FF2B5EF4-FFF2-40B4-BE49-F238E27FC236}">
                <a16:creationId xmlns:a16="http://schemas.microsoft.com/office/drawing/2014/main" id="{46F03852-925E-FCEA-A483-B886B444F4E8}"/>
              </a:ext>
            </a:extLst>
          </p:cNvPr>
          <p:cNvSpPr>
            <a:spLocks noGrp="1"/>
          </p:cNvSpPr>
          <p:nvPr>
            <p:ph type="subTitle" idx="1"/>
          </p:nvPr>
        </p:nvSpPr>
        <p:spPr>
          <a:xfrm>
            <a:off x="1234458" y="451157"/>
            <a:ext cx="9723073" cy="540283"/>
          </a:xfrm>
        </p:spPr>
        <p:txBody>
          <a:bodyPr>
            <a:normAutofit/>
          </a:bodyPr>
          <a:lstStyle/>
          <a:p>
            <a:r>
              <a:rPr lang="fr-FR" dirty="0">
                <a:solidFill>
                  <a:srgbClr val="FFFFFF"/>
                </a:solidFill>
              </a:rPr>
              <a:t>4</a:t>
            </a:r>
            <a:r>
              <a:rPr lang="fr-FR" sz="2400" dirty="0">
                <a:solidFill>
                  <a:srgbClr val="FFFFFF"/>
                </a:solidFill>
              </a:rPr>
              <a:t>. Analyse de sécurité du projet</a:t>
            </a:r>
            <a:endParaRPr lang="fr-FR" dirty="0">
              <a:solidFill>
                <a:srgbClr val="FFFFFF"/>
              </a:solidFill>
            </a:endParaRPr>
          </a:p>
        </p:txBody>
      </p:sp>
      <p:sp>
        <p:nvSpPr>
          <p:cNvPr id="16" name="ZoneTexte 15">
            <a:extLst>
              <a:ext uri="{FF2B5EF4-FFF2-40B4-BE49-F238E27FC236}">
                <a16:creationId xmlns:a16="http://schemas.microsoft.com/office/drawing/2014/main" id="{65806862-887A-0EA6-AAD2-86CE9D0E9F43}"/>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FE49C298-5EE4-0829-0509-CFA7CBE8F242}"/>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AEC39D24-ADBA-6851-A433-2D635B805F85}"/>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55209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E0673D-EF3F-08B2-90DA-A890EBC6B1D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618D81-D2D1-9E71-48E7-5FC43416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6141C55D-E322-728F-5C54-7F5D761F5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D0DE1523-7838-B5E7-3008-9F0F4035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FDCF9C8B-A54A-269B-B036-17CB4E59B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2D1A0BBB-DD27-339B-2D71-827E85460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9901F4EC-9D0A-BAEA-2FE6-04E8C505B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2E3F4CD7-55B8-494D-BAC8-E02B9E03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4E10A951-B135-E2C7-32CC-1695F8502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E92AA4AE-27B9-584A-5129-3C87ACF17D2D}"/>
              </a:ext>
            </a:extLst>
          </p:cNvPr>
          <p:cNvSpPr>
            <a:spLocks noGrp="1"/>
          </p:cNvSpPr>
          <p:nvPr>
            <p:ph type="ctrTitle"/>
          </p:nvPr>
        </p:nvSpPr>
        <p:spPr>
          <a:xfrm>
            <a:off x="478536" y="1003878"/>
            <a:ext cx="9139597" cy="4719590"/>
          </a:xfrm>
        </p:spPr>
        <p:txBody>
          <a:bodyPr anchor="b">
            <a:noAutofit/>
          </a:bodyPr>
          <a:lstStyle/>
          <a:p>
            <a:pPr algn="l"/>
            <a:r>
              <a:rPr lang="fr-FR" sz="2400" dirty="0">
                <a:solidFill>
                  <a:srgbClr val="FFFFFF"/>
                </a:solidFill>
              </a:rPr>
              <a:t>A. Sécurité de la base de données (Prévention des injections SQL)</a:t>
            </a:r>
            <a:br>
              <a:rPr lang="fr-FR" sz="2400" dirty="0">
                <a:solidFill>
                  <a:srgbClr val="FFFFFF"/>
                </a:solidFill>
              </a:rPr>
            </a:br>
            <a:br>
              <a:rPr lang="fr-FR" sz="2400" dirty="0">
                <a:solidFill>
                  <a:srgbClr val="FFFFFF"/>
                </a:solidFill>
              </a:rPr>
            </a:br>
            <a:r>
              <a:rPr lang="fr-FR" sz="2400" dirty="0">
                <a:solidFill>
                  <a:srgbClr val="FFFFFF"/>
                </a:solidFill>
              </a:rPr>
              <a:t>L'utilisation de requêtes préparées avec PDO est un point fort du projet, car elle empêche les attaques par injection SQL, qui consistent à insérer des commandes SQL malveillantes via les formulaires.</a:t>
            </a:r>
            <a:br>
              <a:rPr lang="fr-FR" sz="2400" dirty="0">
                <a:solidFill>
                  <a:srgbClr val="FFFFFF"/>
                </a:solidFill>
              </a:rPr>
            </a:br>
            <a:br>
              <a:rPr lang="fr-FR" sz="2400" dirty="0">
                <a:solidFill>
                  <a:srgbClr val="FFFFFF"/>
                </a:solidFill>
              </a:rPr>
            </a:br>
            <a:r>
              <a:rPr lang="fr-FR" sz="2400">
                <a:solidFill>
                  <a:srgbClr val="FFFFFF"/>
                </a:solidFill>
              </a:rPr>
              <a:t>Exemple dans </a:t>
            </a:r>
            <a:r>
              <a:rPr lang="fr-FR" sz="2400" dirty="0">
                <a:solidFill>
                  <a:srgbClr val="FFFFFF"/>
                </a:solidFill>
              </a:rPr>
              <a:t>:</a:t>
            </a:r>
            <a:br>
              <a:rPr lang="fr-FR" sz="2400" dirty="0">
                <a:solidFill>
                  <a:srgbClr val="FFFFFF"/>
                </a:solidFill>
              </a:rPr>
            </a:br>
            <a:br>
              <a:rPr lang="fr-FR" sz="2400" dirty="0">
                <a:solidFill>
                  <a:srgbClr val="FFFFFF"/>
                </a:solidFill>
              </a:rPr>
            </a:br>
            <a:r>
              <a:rPr lang="fr-FR" sz="2400" dirty="0">
                <a:solidFill>
                  <a:srgbClr val="FFFFFF"/>
                </a:solidFill>
              </a:rPr>
              <a:t>$</a:t>
            </a:r>
            <a:r>
              <a:rPr lang="fr-FR" sz="2400" dirty="0" err="1">
                <a:solidFill>
                  <a:srgbClr val="FFFFFF"/>
                </a:solidFill>
              </a:rPr>
              <a:t>query</a:t>
            </a:r>
            <a:r>
              <a:rPr lang="fr-FR" sz="2400" dirty="0">
                <a:solidFill>
                  <a:srgbClr val="FFFFFF"/>
                </a:solidFill>
              </a:rPr>
              <a:t> = $</a:t>
            </a:r>
            <a:r>
              <a:rPr lang="fr-FR" sz="2400" dirty="0" err="1">
                <a:solidFill>
                  <a:srgbClr val="FFFFFF"/>
                </a:solidFill>
              </a:rPr>
              <a:t>conn</a:t>
            </a:r>
            <a:r>
              <a:rPr lang="fr-FR" sz="2400" dirty="0">
                <a:solidFill>
                  <a:srgbClr val="FFFFFF"/>
                </a:solidFill>
              </a:rPr>
              <a:t>-&gt;</a:t>
            </a:r>
            <a:r>
              <a:rPr lang="fr-FR" sz="2400" dirty="0" err="1">
                <a:solidFill>
                  <a:srgbClr val="FFFFFF"/>
                </a:solidFill>
              </a:rPr>
              <a:t>prepare</a:t>
            </a:r>
            <a:r>
              <a:rPr lang="fr-FR" sz="2400" dirty="0">
                <a:solidFill>
                  <a:srgbClr val="FFFFFF"/>
                </a:solidFill>
              </a:rPr>
              <a:t>("SELECT * FROM RECETTES WHERE </a:t>
            </a:r>
            <a:r>
              <a:rPr lang="fr-FR" sz="2400" dirty="0" err="1">
                <a:solidFill>
                  <a:srgbClr val="FFFFFF"/>
                </a:solidFill>
              </a:rPr>
              <a:t>title_recettes</a:t>
            </a:r>
            <a:r>
              <a:rPr lang="fr-FR" sz="2400" dirty="0">
                <a:solidFill>
                  <a:srgbClr val="FFFFFF"/>
                </a:solidFill>
              </a:rPr>
              <a:t> LIKE ?");</a:t>
            </a:r>
            <a:br>
              <a:rPr lang="fr-FR" sz="2400" dirty="0">
                <a:solidFill>
                  <a:srgbClr val="FFFFFF"/>
                </a:solidFill>
              </a:rPr>
            </a:br>
            <a:r>
              <a:rPr lang="fr-FR" sz="2400" dirty="0">
                <a:solidFill>
                  <a:srgbClr val="FFFFFF"/>
                </a:solidFill>
              </a:rPr>
              <a:t>$</a:t>
            </a:r>
            <a:r>
              <a:rPr lang="fr-FR" sz="2400" dirty="0" err="1">
                <a:solidFill>
                  <a:srgbClr val="FFFFFF"/>
                </a:solidFill>
              </a:rPr>
              <a:t>query</a:t>
            </a:r>
            <a:r>
              <a:rPr lang="fr-FR" sz="2400" dirty="0">
                <a:solidFill>
                  <a:srgbClr val="FFFFFF"/>
                </a:solidFill>
              </a:rPr>
              <a:t>-&gt;</a:t>
            </a:r>
            <a:r>
              <a:rPr lang="fr-FR" sz="2400" dirty="0" err="1">
                <a:solidFill>
                  <a:srgbClr val="FFFFFF"/>
                </a:solidFill>
              </a:rPr>
              <a:t>execute</a:t>
            </a:r>
            <a:r>
              <a:rPr lang="fr-FR" sz="2400" dirty="0">
                <a:solidFill>
                  <a:srgbClr val="FFFFFF"/>
                </a:solidFill>
              </a:rPr>
              <a:t>(["%$</a:t>
            </a:r>
            <a:r>
              <a:rPr lang="fr-FR" sz="2400" dirty="0" err="1">
                <a:solidFill>
                  <a:srgbClr val="FFFFFF"/>
                </a:solidFill>
              </a:rPr>
              <a:t>search</a:t>
            </a:r>
            <a:r>
              <a:rPr lang="fr-FR" sz="2400" dirty="0">
                <a:solidFill>
                  <a:srgbClr val="FFFFFF"/>
                </a:solidFill>
              </a:rPr>
              <a:t>%"]);</a:t>
            </a:r>
            <a:br>
              <a:rPr lang="fr-FR" sz="2400" dirty="0">
                <a:solidFill>
                  <a:srgbClr val="FFFFFF"/>
                </a:solidFill>
              </a:rPr>
            </a:br>
            <a:br>
              <a:rPr lang="fr-FR" sz="2400" dirty="0">
                <a:solidFill>
                  <a:srgbClr val="FFFFFF"/>
                </a:solidFill>
              </a:rPr>
            </a:br>
            <a:r>
              <a:rPr lang="fr-FR" sz="2400" dirty="0">
                <a:solidFill>
                  <a:srgbClr val="FFFFFF"/>
                </a:solidFill>
              </a:rPr>
              <a:t>Avantage : Les valeurs sont liées de manière sécurisée, empêchant tout code malveillant d'être exécuté directement dans la requête.</a:t>
            </a:r>
          </a:p>
        </p:txBody>
      </p:sp>
      <p:sp>
        <p:nvSpPr>
          <p:cNvPr id="3" name="Sous-titre 2">
            <a:extLst>
              <a:ext uri="{FF2B5EF4-FFF2-40B4-BE49-F238E27FC236}">
                <a16:creationId xmlns:a16="http://schemas.microsoft.com/office/drawing/2014/main" id="{4D698E2C-6D0A-6C40-DDE3-EF9DADFCE957}"/>
              </a:ext>
            </a:extLst>
          </p:cNvPr>
          <p:cNvSpPr>
            <a:spLocks noGrp="1"/>
          </p:cNvSpPr>
          <p:nvPr>
            <p:ph type="subTitle" idx="1"/>
          </p:nvPr>
        </p:nvSpPr>
        <p:spPr>
          <a:xfrm>
            <a:off x="1234458" y="451157"/>
            <a:ext cx="9723073" cy="540283"/>
          </a:xfrm>
        </p:spPr>
        <p:txBody>
          <a:bodyPr>
            <a:normAutofit/>
          </a:bodyPr>
          <a:lstStyle/>
          <a:p>
            <a:r>
              <a:rPr lang="fr-FR" dirty="0">
                <a:solidFill>
                  <a:srgbClr val="FFFFFF"/>
                </a:solidFill>
              </a:rPr>
              <a:t>4</a:t>
            </a:r>
            <a:r>
              <a:rPr lang="fr-FR" sz="2400" dirty="0">
                <a:solidFill>
                  <a:srgbClr val="FFFFFF"/>
                </a:solidFill>
              </a:rPr>
              <a:t>. Analyse de sécurité du projet</a:t>
            </a:r>
            <a:endParaRPr lang="fr-FR" dirty="0">
              <a:solidFill>
                <a:srgbClr val="FFFFFF"/>
              </a:solidFill>
            </a:endParaRPr>
          </a:p>
        </p:txBody>
      </p:sp>
      <p:sp>
        <p:nvSpPr>
          <p:cNvPr id="16" name="ZoneTexte 15">
            <a:extLst>
              <a:ext uri="{FF2B5EF4-FFF2-40B4-BE49-F238E27FC236}">
                <a16:creationId xmlns:a16="http://schemas.microsoft.com/office/drawing/2014/main" id="{6A7F9A5A-4ED4-9ECF-8506-71291BB18082}"/>
              </a:ext>
            </a:extLst>
          </p:cNvPr>
          <p:cNvSpPr txBox="1"/>
          <p:nvPr/>
        </p:nvSpPr>
        <p:spPr>
          <a:xfrm>
            <a:off x="1595726" y="2409162"/>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FDD9FF19-2C62-2E49-3769-59C8D12FBB47}"/>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4A0E7ACC-8BF4-D187-8118-99F4F14DF44F}"/>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8115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D7ED20-8046-95E9-38D4-F573BDEADC6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6EE6456-14CD-D538-8440-1897837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150FF3F1-BAC7-818F-BAFB-B909BC90A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F978D96C-A89F-1635-0B00-A365B45F4C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FCD756C8-D01D-352B-57D0-1E4D0BF7A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549B4AA9-3F1F-5125-E3C9-DE01B4130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8C5550C0-7C24-1B87-244B-7032C0B98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AD244A8A-AA08-4EC6-1261-AD0306DD5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EAD07459-9E9C-FEB6-BB5A-CDA5167D1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342DD05E-B25A-CAB6-0AEC-821211024336}"/>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r>
              <a:rPr lang="fr-FR" sz="1800" dirty="0">
                <a:solidFill>
                  <a:srgbClr val="FFFFFF"/>
                </a:solidFill>
              </a:rPr>
              <a:t>NOUS</a:t>
            </a:r>
            <a:r>
              <a:rPr lang="fr-FR" sz="3200" dirty="0">
                <a:solidFill>
                  <a:srgbClr val="FFFFFF"/>
                </a:solidFill>
              </a:rPr>
              <a:t> </a:t>
            </a:r>
            <a:r>
              <a:rPr lang="fr-FR" sz="1800" dirty="0">
                <a:solidFill>
                  <a:srgbClr val="FFFFFF"/>
                </a:solidFill>
              </a:rPr>
              <a:t>CONTACTER</a:t>
            </a:r>
            <a:endParaRPr lang="fr-FR" sz="3200" dirty="0">
              <a:solidFill>
                <a:srgbClr val="FFFFFF"/>
              </a:solidFill>
            </a:endParaRPr>
          </a:p>
        </p:txBody>
      </p:sp>
      <p:sp>
        <p:nvSpPr>
          <p:cNvPr id="3" name="Sous-titre 2">
            <a:extLst>
              <a:ext uri="{FF2B5EF4-FFF2-40B4-BE49-F238E27FC236}">
                <a16:creationId xmlns:a16="http://schemas.microsoft.com/office/drawing/2014/main" id="{05E7FC84-3FA3-9896-7EE1-DD8A92C376ED}"/>
              </a:ext>
            </a:extLst>
          </p:cNvPr>
          <p:cNvSpPr>
            <a:spLocks noGrp="1"/>
          </p:cNvSpPr>
          <p:nvPr>
            <p:ph type="subTitle" idx="1"/>
          </p:nvPr>
        </p:nvSpPr>
        <p:spPr>
          <a:xfrm>
            <a:off x="1234458" y="451157"/>
            <a:ext cx="9723073" cy="540283"/>
          </a:xfrm>
        </p:spPr>
        <p:txBody>
          <a:bodyPr>
            <a:normAutofit/>
          </a:bodyPr>
          <a:lstStyle/>
          <a:p>
            <a:r>
              <a:rPr lang="fr-FR" dirty="0">
                <a:solidFill>
                  <a:srgbClr val="FFFFFF"/>
                </a:solidFill>
              </a:rPr>
              <a:t>Nos pages</a:t>
            </a:r>
          </a:p>
        </p:txBody>
      </p:sp>
      <p:pic>
        <p:nvPicPr>
          <p:cNvPr id="7" name="Image 6" descr="Une image contenant texte, capture d’écran, Site web, Publicité en ligne&#10;&#10;Description générée automatiquement">
            <a:extLst>
              <a:ext uri="{FF2B5EF4-FFF2-40B4-BE49-F238E27FC236}">
                <a16:creationId xmlns:a16="http://schemas.microsoft.com/office/drawing/2014/main" id="{A90AF023-EC41-7DDD-2785-AC7135F84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138" y="2132099"/>
            <a:ext cx="1368414" cy="3238850"/>
          </a:xfrm>
          <a:prstGeom prst="rect">
            <a:avLst/>
          </a:prstGeom>
        </p:spPr>
      </p:pic>
      <p:pic>
        <p:nvPicPr>
          <p:cNvPr id="5" name="Image 4" descr="Une image contenant texte, menu, repas, nourriture&#10;&#10;Description générée automatiquement">
            <a:extLst>
              <a:ext uri="{FF2B5EF4-FFF2-40B4-BE49-F238E27FC236}">
                <a16:creationId xmlns:a16="http://schemas.microsoft.com/office/drawing/2014/main" id="{0B88AECC-9760-9EA1-0588-7E0B38852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794" y="2132099"/>
            <a:ext cx="1368414" cy="3238850"/>
          </a:xfrm>
          <a:prstGeom prst="rect">
            <a:avLst/>
          </a:prstGeom>
        </p:spPr>
      </p:pic>
      <p:pic>
        <p:nvPicPr>
          <p:cNvPr id="13" name="Image 12" descr="Une image contenant texte, menu, Restauration rapide, repas&#10;&#10;Description générée automatiquement">
            <a:extLst>
              <a:ext uri="{FF2B5EF4-FFF2-40B4-BE49-F238E27FC236}">
                <a16:creationId xmlns:a16="http://schemas.microsoft.com/office/drawing/2014/main" id="{588367EB-F0D6-CADE-184E-80D7E16A6FEC}"/>
              </a:ext>
            </a:extLst>
          </p:cNvPr>
          <p:cNvPicPr>
            <a:picLocks noChangeAspect="1"/>
          </p:cNvPicPr>
          <p:nvPr/>
        </p:nvPicPr>
        <p:blipFill>
          <a:blip r:embed="rId4">
            <a:extLst>
              <a:ext uri="{28A0092B-C50C-407E-A947-70E740481C1C}">
                <a14:useLocalDpi xmlns:a14="http://schemas.microsoft.com/office/drawing/2010/main" val="0"/>
              </a:ext>
            </a:extLst>
          </a:blip>
          <a:srcRect t="-2401" b="27825"/>
          <a:stretch/>
        </p:blipFill>
        <p:spPr>
          <a:xfrm>
            <a:off x="6376671" y="2132099"/>
            <a:ext cx="1845787" cy="3238850"/>
          </a:xfrm>
          <a:prstGeom prst="rect">
            <a:avLst/>
          </a:prstGeom>
        </p:spPr>
      </p:pic>
      <p:pic>
        <p:nvPicPr>
          <p:cNvPr id="9" name="Image 8" descr="Une image contenant texte, capture d’écran, logiciel, Système d’exploitation&#10;&#10;Description générée automatiquement">
            <a:extLst>
              <a:ext uri="{FF2B5EF4-FFF2-40B4-BE49-F238E27FC236}">
                <a16:creationId xmlns:a16="http://schemas.microsoft.com/office/drawing/2014/main" id="{5A56D876-5FCE-07BD-257E-F6442B720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5288" y="2132099"/>
            <a:ext cx="1514161" cy="3238850"/>
          </a:xfrm>
          <a:prstGeom prst="rect">
            <a:avLst/>
          </a:prstGeom>
        </p:spPr>
      </p:pic>
      <p:sp>
        <p:nvSpPr>
          <p:cNvPr id="16" name="ZoneTexte 15">
            <a:extLst>
              <a:ext uri="{FF2B5EF4-FFF2-40B4-BE49-F238E27FC236}">
                <a16:creationId xmlns:a16="http://schemas.microsoft.com/office/drawing/2014/main" id="{E00CD464-352F-A042-25C3-CC02A287CD00}"/>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ACCEUIL</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2FD55289-75AD-4012-5239-BF220C33DCF7}"/>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A PROPOS</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50B1FAE1-2174-BE86-F7A5-71160D9003AB}"/>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RECETTE</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0805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34B5D9-80A6-414B-F4F2-564424B1741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D03C736-D43E-4676-5BED-3F4BAC1F0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383B919A-FF55-E75D-2A2F-EA697382D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0835187B-DA53-B099-DD63-800461BEF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7CC5D06E-45D8-F104-A68A-456352E8B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DAA75C9A-ED5B-2DC7-9081-73B6671E7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F8188FBB-B2D0-C87A-9FD6-A602309DA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3816D1DF-345C-0268-D7E1-24CA993B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32FF3074-ED6D-CE20-F408-708DCBEBD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306D4021-9204-0A0E-C7EA-B02B2F2FC9BA}"/>
              </a:ext>
            </a:extLst>
          </p:cNvPr>
          <p:cNvSpPr>
            <a:spLocks noGrp="1"/>
          </p:cNvSpPr>
          <p:nvPr>
            <p:ph type="ctrTitle"/>
          </p:nvPr>
        </p:nvSpPr>
        <p:spPr>
          <a:xfrm>
            <a:off x="880533" y="1513217"/>
            <a:ext cx="10743908" cy="4108650"/>
          </a:xfrm>
        </p:spPr>
        <p:txBody>
          <a:bodyPr anchor="b">
            <a:noAutofit/>
          </a:bodyPr>
          <a:lstStyle/>
          <a:p>
            <a:pPr algn="l"/>
            <a:r>
              <a:rPr lang="fr-FR" sz="2400" dirty="0">
                <a:solidFill>
                  <a:srgbClr val="FFFFFF"/>
                </a:solidFill>
              </a:rPr>
              <a:t>B. Validation et nettoyage des entrées utilisateur</a:t>
            </a:r>
            <a:br>
              <a:rPr lang="fr-FR" sz="2400" dirty="0">
                <a:solidFill>
                  <a:srgbClr val="FFFFFF"/>
                </a:solidFill>
              </a:rPr>
            </a:br>
            <a:r>
              <a:rPr lang="fr-FR" sz="2400" dirty="0">
                <a:solidFill>
                  <a:srgbClr val="FFFFFF"/>
                </a:solidFill>
              </a:rPr>
              <a:t>Les champs des formulaires, comme ceux du formulaire de contact (</a:t>
            </a:r>
            <a:r>
              <a:rPr lang="fr-FR" sz="2400" dirty="0" err="1">
                <a:solidFill>
                  <a:srgbClr val="FFFFFF"/>
                </a:solidFill>
              </a:rPr>
              <a:t>contact.php</a:t>
            </a:r>
            <a:r>
              <a:rPr lang="fr-FR" sz="2400" dirty="0">
                <a:solidFill>
                  <a:srgbClr val="FFFFFF"/>
                </a:solidFill>
              </a:rPr>
              <a:t>), sont nettoyés et validés.</a:t>
            </a:r>
            <a:br>
              <a:rPr lang="fr-FR" sz="2400" dirty="0">
                <a:solidFill>
                  <a:srgbClr val="FFFFFF"/>
                </a:solidFill>
              </a:rPr>
            </a:br>
            <a:r>
              <a:rPr lang="fr-FR" sz="2400" dirty="0">
                <a:solidFill>
                  <a:srgbClr val="FFFFFF"/>
                </a:solidFill>
              </a:rPr>
              <a:t> Par exemple :</a:t>
            </a:r>
            <a:br>
              <a:rPr lang="fr-FR" sz="2400" dirty="0">
                <a:solidFill>
                  <a:srgbClr val="FFFFFF"/>
                </a:solidFill>
              </a:rPr>
            </a:br>
            <a:r>
              <a:rPr lang="fr-FR" sz="2400" dirty="0">
                <a:solidFill>
                  <a:srgbClr val="FFFFFF"/>
                </a:solidFill>
              </a:rPr>
              <a:t>$</a:t>
            </a:r>
            <a:r>
              <a:rPr lang="fr-FR" sz="2400" dirty="0" err="1">
                <a:solidFill>
                  <a:srgbClr val="FFFFFF"/>
                </a:solidFill>
              </a:rPr>
              <a:t>name</a:t>
            </a:r>
            <a:r>
              <a:rPr lang="fr-FR" sz="2400" dirty="0">
                <a:solidFill>
                  <a:srgbClr val="FFFFFF"/>
                </a:solidFill>
              </a:rPr>
              <a:t> = </a:t>
            </a:r>
            <a:r>
              <a:rPr lang="fr-FR" sz="2400" dirty="0" err="1">
                <a:solidFill>
                  <a:srgbClr val="FFFFFF"/>
                </a:solidFill>
              </a:rPr>
              <a:t>filter_input</a:t>
            </a:r>
            <a:r>
              <a:rPr lang="fr-FR" sz="2400" dirty="0">
                <a:solidFill>
                  <a:srgbClr val="FFFFFF"/>
                </a:solidFill>
              </a:rPr>
              <a:t>(INPUT_POST, '</a:t>
            </a:r>
            <a:r>
              <a:rPr lang="fr-FR" sz="2400" dirty="0" err="1">
                <a:solidFill>
                  <a:srgbClr val="FFFFFF"/>
                </a:solidFill>
              </a:rPr>
              <a:t>name</a:t>
            </a:r>
            <a:r>
              <a:rPr lang="fr-FR" sz="2400" dirty="0">
                <a:solidFill>
                  <a:srgbClr val="FFFFFF"/>
                </a:solidFill>
              </a:rPr>
              <a:t>', FILTER_SANITIZE_STRING);</a:t>
            </a:r>
            <a:br>
              <a:rPr lang="fr-FR" sz="2400" dirty="0">
                <a:solidFill>
                  <a:srgbClr val="FFFFFF"/>
                </a:solidFill>
              </a:rPr>
            </a:br>
            <a:r>
              <a:rPr lang="fr-FR" sz="2400" dirty="0">
                <a:solidFill>
                  <a:srgbClr val="FFFFFF"/>
                </a:solidFill>
              </a:rPr>
              <a:t>$email = </a:t>
            </a:r>
            <a:r>
              <a:rPr lang="fr-FR" sz="2400" dirty="0" err="1">
                <a:solidFill>
                  <a:srgbClr val="FFFFFF"/>
                </a:solidFill>
              </a:rPr>
              <a:t>filter_input</a:t>
            </a:r>
            <a:r>
              <a:rPr lang="fr-FR" sz="2400" dirty="0">
                <a:solidFill>
                  <a:srgbClr val="FFFFFF"/>
                </a:solidFill>
              </a:rPr>
              <a:t>(INPUT_POST, 'email', FILTER_VALIDATE_EMAIL);</a:t>
            </a:r>
            <a:br>
              <a:rPr lang="fr-FR" sz="2400" dirty="0">
                <a:solidFill>
                  <a:srgbClr val="FFFFFF"/>
                </a:solidFill>
              </a:rPr>
            </a:br>
            <a:br>
              <a:rPr lang="fr-FR" sz="2400" dirty="0">
                <a:solidFill>
                  <a:srgbClr val="FFFFFF"/>
                </a:solidFill>
              </a:rPr>
            </a:br>
            <a:r>
              <a:rPr lang="fr-FR" sz="2400" dirty="0">
                <a:solidFill>
                  <a:srgbClr val="FFFFFF"/>
                </a:solidFill>
              </a:rPr>
              <a:t>Avantage : Empêche les scripts malveillants d’être insérés dans les formulaires (attaque XSS).</a:t>
            </a:r>
            <a:br>
              <a:rPr lang="fr-FR" sz="2400" dirty="0">
                <a:solidFill>
                  <a:srgbClr val="FFFFFF"/>
                </a:solidFill>
              </a:rPr>
            </a:br>
            <a:r>
              <a:rPr lang="fr-FR" sz="2400" dirty="0">
                <a:solidFill>
                  <a:srgbClr val="FFFFFF"/>
                </a:solidFill>
              </a:rPr>
              <a:t>Amélioration possible : Ajouter des limites de longueur pour éviter les entrées excessivement longues :</a:t>
            </a:r>
            <a:br>
              <a:rPr lang="fr-FR" sz="2400" dirty="0">
                <a:solidFill>
                  <a:srgbClr val="FFFFFF"/>
                </a:solidFill>
              </a:rPr>
            </a:br>
            <a:r>
              <a:rPr lang="fr-FR" sz="2400" dirty="0">
                <a:solidFill>
                  <a:srgbClr val="FFFFFF"/>
                </a:solidFill>
              </a:rPr>
              <a:t>if (</a:t>
            </a:r>
            <a:r>
              <a:rPr lang="fr-FR" sz="2400" dirty="0" err="1">
                <a:solidFill>
                  <a:srgbClr val="FFFFFF"/>
                </a:solidFill>
              </a:rPr>
              <a:t>strlen</a:t>
            </a:r>
            <a:r>
              <a:rPr lang="fr-FR" sz="2400" dirty="0">
                <a:solidFill>
                  <a:srgbClr val="FFFFFF"/>
                </a:solidFill>
              </a:rPr>
              <a:t>($message) &gt; 500) {    $</a:t>
            </a:r>
            <a:r>
              <a:rPr lang="fr-FR" sz="2400" dirty="0" err="1">
                <a:solidFill>
                  <a:srgbClr val="FFFFFF"/>
                </a:solidFill>
              </a:rPr>
              <a:t>errors</a:t>
            </a:r>
            <a:r>
              <a:rPr lang="fr-FR" sz="2400" dirty="0">
                <a:solidFill>
                  <a:srgbClr val="FFFFFF"/>
                </a:solidFill>
              </a:rPr>
              <a:t>['message'] = "Votre message est trop long.";}</a:t>
            </a:r>
          </a:p>
        </p:txBody>
      </p:sp>
      <p:sp>
        <p:nvSpPr>
          <p:cNvPr id="3" name="Sous-titre 2">
            <a:extLst>
              <a:ext uri="{FF2B5EF4-FFF2-40B4-BE49-F238E27FC236}">
                <a16:creationId xmlns:a16="http://schemas.microsoft.com/office/drawing/2014/main" id="{5459AA73-F3E3-8F69-E909-858424FBCAB7}"/>
              </a:ext>
            </a:extLst>
          </p:cNvPr>
          <p:cNvSpPr>
            <a:spLocks noGrp="1"/>
          </p:cNvSpPr>
          <p:nvPr>
            <p:ph type="subTitle" idx="1"/>
          </p:nvPr>
        </p:nvSpPr>
        <p:spPr>
          <a:xfrm>
            <a:off x="1234458" y="451157"/>
            <a:ext cx="9723073" cy="540283"/>
          </a:xfrm>
        </p:spPr>
        <p:txBody>
          <a:bodyPr>
            <a:normAutofit/>
          </a:bodyPr>
          <a:lstStyle/>
          <a:p>
            <a:r>
              <a:rPr lang="fr-FR" dirty="0">
                <a:solidFill>
                  <a:srgbClr val="FFFFFF"/>
                </a:solidFill>
              </a:rPr>
              <a:t>4</a:t>
            </a:r>
            <a:r>
              <a:rPr lang="fr-FR" sz="2400" dirty="0">
                <a:solidFill>
                  <a:srgbClr val="FFFFFF"/>
                </a:solidFill>
              </a:rPr>
              <a:t>. Analyse de sécurité du projet</a:t>
            </a:r>
            <a:endParaRPr lang="fr-FR" dirty="0">
              <a:solidFill>
                <a:srgbClr val="FFFFFF"/>
              </a:solidFill>
            </a:endParaRPr>
          </a:p>
        </p:txBody>
      </p:sp>
      <p:sp>
        <p:nvSpPr>
          <p:cNvPr id="16" name="ZoneTexte 15">
            <a:extLst>
              <a:ext uri="{FF2B5EF4-FFF2-40B4-BE49-F238E27FC236}">
                <a16:creationId xmlns:a16="http://schemas.microsoft.com/office/drawing/2014/main" id="{72141F1F-46CF-FA63-C55C-A53D575FA532}"/>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8B1ACA21-753B-2396-8339-463429EE843C}"/>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27B18C94-DBBA-5269-EC67-8F27FA312286}"/>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1516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85900D-3F83-759A-2FBD-2142C07541CB}"/>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D47FDD-C670-BE50-B498-1953B8859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C13D8AF2-1C1D-038A-3534-AF139C3AF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1F7E29EC-782F-0F84-5D0A-ECA973BD7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E046D878-F1D0-EFD0-F11D-5EE179DA2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031E2836-B26E-ECF6-4CC3-BF71812B3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E7D41027-81B4-E6D6-6F0D-B6726EAA4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4C4BD17E-E59C-5BCB-09F5-19C457033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57FA1E42-8EB8-D5E4-1671-A3549B43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2DA62815-8A5F-460E-B04D-E3EBEABBBAD8}"/>
              </a:ext>
            </a:extLst>
          </p:cNvPr>
          <p:cNvSpPr>
            <a:spLocks noGrp="1"/>
          </p:cNvSpPr>
          <p:nvPr>
            <p:ph type="ctrTitle"/>
          </p:nvPr>
        </p:nvSpPr>
        <p:spPr>
          <a:xfrm>
            <a:off x="778933" y="1107038"/>
            <a:ext cx="10834219" cy="2430641"/>
          </a:xfrm>
        </p:spPr>
        <p:txBody>
          <a:bodyPr anchor="b">
            <a:noAutofit/>
          </a:bodyPr>
          <a:lstStyle/>
          <a:p>
            <a:pPr algn="l"/>
            <a:r>
              <a:rPr lang="fr-FR" sz="2400" dirty="0">
                <a:solidFill>
                  <a:srgbClr val="FFFFFF"/>
                </a:solidFill>
              </a:rPr>
              <a:t>C. Sécurisation des données utilisateur</a:t>
            </a:r>
            <a:br>
              <a:rPr lang="fr-FR" sz="2400" dirty="0">
                <a:solidFill>
                  <a:srgbClr val="FFFFFF"/>
                </a:solidFill>
              </a:rPr>
            </a:br>
            <a:br>
              <a:rPr lang="fr-FR" sz="2400" dirty="0">
                <a:solidFill>
                  <a:srgbClr val="FFFFFF"/>
                </a:solidFill>
              </a:rPr>
            </a:br>
            <a:r>
              <a:rPr lang="fr-FR" sz="2400" dirty="0">
                <a:solidFill>
                  <a:srgbClr val="FFFFFF"/>
                </a:solidFill>
              </a:rPr>
              <a:t>Actuellement, les informations sensibles comme les adresses email sont stockées sans chiffrement dans la base de données.</a:t>
            </a:r>
            <a:br>
              <a:rPr lang="fr-FR" sz="2400" dirty="0">
                <a:solidFill>
                  <a:srgbClr val="FFFFFF"/>
                </a:solidFill>
              </a:rPr>
            </a:br>
            <a:r>
              <a:rPr lang="fr-FR" sz="2400" dirty="0">
                <a:solidFill>
                  <a:srgbClr val="FFFFFF"/>
                </a:solidFill>
              </a:rPr>
              <a:t>Proposition d'amélioration :</a:t>
            </a:r>
            <a:br>
              <a:rPr lang="fr-FR" sz="2400" dirty="0">
                <a:solidFill>
                  <a:srgbClr val="FFFFFF"/>
                </a:solidFill>
              </a:rPr>
            </a:br>
            <a:r>
              <a:rPr lang="fr-FR" sz="2400" dirty="0">
                <a:solidFill>
                  <a:srgbClr val="FFFFFF"/>
                </a:solidFill>
              </a:rPr>
              <a:t>Utiliser un chiffrement pour les données sensibles telles que les adresses email.</a:t>
            </a:r>
            <a:br>
              <a:rPr lang="fr-FR" sz="2400" dirty="0">
                <a:solidFill>
                  <a:srgbClr val="FFFFFF"/>
                </a:solidFill>
              </a:rPr>
            </a:br>
            <a:br>
              <a:rPr lang="fr-FR" sz="2400" dirty="0">
                <a:solidFill>
                  <a:srgbClr val="FFFFFF"/>
                </a:solidFill>
              </a:rPr>
            </a:br>
            <a:r>
              <a:rPr lang="fr-FR" sz="2400" dirty="0">
                <a:solidFill>
                  <a:srgbClr val="FFFFFF"/>
                </a:solidFill>
              </a:rPr>
              <a:t>$</a:t>
            </a:r>
            <a:r>
              <a:rPr lang="fr-FR" sz="2400" dirty="0" err="1">
                <a:solidFill>
                  <a:srgbClr val="FFFFFF"/>
                </a:solidFill>
              </a:rPr>
              <a:t>encrypted_email</a:t>
            </a:r>
            <a:r>
              <a:rPr lang="fr-FR" sz="2400" dirty="0">
                <a:solidFill>
                  <a:srgbClr val="FFFFFF"/>
                </a:solidFill>
              </a:rPr>
              <a:t> = </a:t>
            </a:r>
            <a:r>
              <a:rPr lang="fr-FR" sz="2400" dirty="0" err="1">
                <a:solidFill>
                  <a:srgbClr val="FFFFFF"/>
                </a:solidFill>
              </a:rPr>
              <a:t>openssl_encrypt</a:t>
            </a:r>
            <a:r>
              <a:rPr lang="fr-FR" sz="2400" dirty="0">
                <a:solidFill>
                  <a:srgbClr val="FFFFFF"/>
                </a:solidFill>
              </a:rPr>
              <a:t>($email, 'AES-256-CBC', $key, 0, $iv);</a:t>
            </a:r>
          </a:p>
        </p:txBody>
      </p:sp>
      <p:sp>
        <p:nvSpPr>
          <p:cNvPr id="3" name="Sous-titre 2">
            <a:extLst>
              <a:ext uri="{FF2B5EF4-FFF2-40B4-BE49-F238E27FC236}">
                <a16:creationId xmlns:a16="http://schemas.microsoft.com/office/drawing/2014/main" id="{B51D9A9B-C0F5-9D82-D2B0-A392672DA97F}"/>
              </a:ext>
            </a:extLst>
          </p:cNvPr>
          <p:cNvSpPr>
            <a:spLocks noGrp="1"/>
          </p:cNvSpPr>
          <p:nvPr>
            <p:ph type="subTitle" idx="1"/>
          </p:nvPr>
        </p:nvSpPr>
        <p:spPr>
          <a:xfrm>
            <a:off x="1234458" y="451157"/>
            <a:ext cx="9723073" cy="540283"/>
          </a:xfrm>
        </p:spPr>
        <p:txBody>
          <a:bodyPr>
            <a:normAutofit/>
          </a:bodyPr>
          <a:lstStyle/>
          <a:p>
            <a:r>
              <a:rPr lang="fr-FR" dirty="0">
                <a:solidFill>
                  <a:srgbClr val="FFFFFF"/>
                </a:solidFill>
              </a:rPr>
              <a:t>4</a:t>
            </a:r>
            <a:r>
              <a:rPr lang="fr-FR" sz="2400" dirty="0">
                <a:solidFill>
                  <a:srgbClr val="FFFFFF"/>
                </a:solidFill>
              </a:rPr>
              <a:t>. Analyse de sécurité du projet</a:t>
            </a:r>
            <a:endParaRPr lang="fr-FR" dirty="0">
              <a:solidFill>
                <a:srgbClr val="FFFFFF"/>
              </a:solidFill>
            </a:endParaRPr>
          </a:p>
        </p:txBody>
      </p:sp>
      <p:sp>
        <p:nvSpPr>
          <p:cNvPr id="16" name="ZoneTexte 15">
            <a:extLst>
              <a:ext uri="{FF2B5EF4-FFF2-40B4-BE49-F238E27FC236}">
                <a16:creationId xmlns:a16="http://schemas.microsoft.com/office/drawing/2014/main" id="{B837DE51-7B30-F380-1793-2FA51FF94383}"/>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6FB54AF1-44E3-57EB-6DCC-25A1B0AB5D0E}"/>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34BFE475-747F-B9A7-C32B-2F9337C338F8}"/>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ZoneTexte 6">
            <a:extLst>
              <a:ext uri="{FF2B5EF4-FFF2-40B4-BE49-F238E27FC236}">
                <a16:creationId xmlns:a16="http://schemas.microsoft.com/office/drawing/2014/main" id="{087B6D85-8025-20C9-BBED-64EE300394B2}"/>
              </a:ext>
            </a:extLst>
          </p:cNvPr>
          <p:cNvSpPr txBox="1"/>
          <p:nvPr/>
        </p:nvSpPr>
        <p:spPr>
          <a:xfrm>
            <a:off x="1027289" y="3711960"/>
            <a:ext cx="9595555" cy="2677656"/>
          </a:xfrm>
          <a:prstGeom prst="rect">
            <a:avLst/>
          </a:prstGeom>
          <a:noFill/>
        </p:spPr>
        <p:txBody>
          <a:bodyPr wrap="square">
            <a:spAutoFit/>
          </a:bodyPr>
          <a:lstStyle/>
          <a:p>
            <a:r>
              <a:rPr lang="fr-FR" sz="2400" dirty="0">
                <a:solidFill>
                  <a:schemeClr val="bg1"/>
                </a:solidFill>
              </a:rPr>
              <a:t>D. Protection contre les robots et spams</a:t>
            </a:r>
          </a:p>
          <a:p>
            <a:r>
              <a:rPr lang="fr-FR" sz="2400" dirty="0">
                <a:solidFill>
                  <a:schemeClr val="bg1"/>
                </a:solidFill>
              </a:rPr>
              <a:t>Le site dispose de formulaires publics (contact, newsletter), ce qui le rend vulnérable aux soumissions automatiques par des robots.</a:t>
            </a:r>
          </a:p>
          <a:p>
            <a:r>
              <a:rPr lang="fr-FR" sz="2400" dirty="0">
                <a:solidFill>
                  <a:schemeClr val="bg1"/>
                </a:solidFill>
              </a:rPr>
              <a:t>Solution recommandée : Intégrer un captcha visuel comme Google reCAPTCHA pour filtrer les soumissions humaines :</a:t>
            </a:r>
          </a:p>
          <a:p>
            <a:endParaRPr lang="fr-FR" sz="2400" dirty="0">
              <a:solidFill>
                <a:schemeClr val="bg1"/>
              </a:solidFill>
            </a:endParaRPr>
          </a:p>
          <a:p>
            <a:r>
              <a:rPr lang="fr-FR" sz="2400" dirty="0">
                <a:solidFill>
                  <a:schemeClr val="bg1"/>
                </a:solidFill>
              </a:rPr>
              <a:t>&lt;div class="g-</a:t>
            </a:r>
            <a:r>
              <a:rPr lang="fr-FR" sz="2400" dirty="0" err="1">
                <a:solidFill>
                  <a:schemeClr val="bg1"/>
                </a:solidFill>
              </a:rPr>
              <a:t>recaptcha</a:t>
            </a:r>
            <a:r>
              <a:rPr lang="fr-FR" sz="2400" dirty="0">
                <a:solidFill>
                  <a:schemeClr val="bg1"/>
                </a:solidFill>
              </a:rPr>
              <a:t>" data-</a:t>
            </a:r>
            <a:r>
              <a:rPr lang="fr-FR" sz="2400" dirty="0" err="1">
                <a:solidFill>
                  <a:schemeClr val="bg1"/>
                </a:solidFill>
              </a:rPr>
              <a:t>sitekey</a:t>
            </a:r>
            <a:r>
              <a:rPr lang="fr-FR" sz="2400" dirty="0">
                <a:solidFill>
                  <a:schemeClr val="bg1"/>
                </a:solidFill>
              </a:rPr>
              <a:t>="</a:t>
            </a:r>
            <a:r>
              <a:rPr lang="fr-FR" sz="2400" dirty="0" err="1">
                <a:solidFill>
                  <a:schemeClr val="bg1"/>
                </a:solidFill>
              </a:rPr>
              <a:t>votre_site_key</a:t>
            </a:r>
            <a:r>
              <a:rPr lang="fr-FR" sz="2400" dirty="0">
                <a:solidFill>
                  <a:schemeClr val="bg1"/>
                </a:solidFill>
              </a:rPr>
              <a:t>"&gt;&lt;/div&gt;</a:t>
            </a:r>
          </a:p>
        </p:txBody>
      </p:sp>
    </p:spTree>
    <p:extLst>
      <p:ext uri="{BB962C8B-B14F-4D97-AF65-F5344CB8AC3E}">
        <p14:creationId xmlns:p14="http://schemas.microsoft.com/office/powerpoint/2010/main" val="826067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27E44A-8A62-9BC5-69DF-1FEDA9EDB11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586E2D4-0521-B0BE-1E6C-E2578858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5C680D91-51D3-59EB-8152-EA18F13CC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15F6939F-C9E5-F1DD-703E-254202D9A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467C96AC-46A1-19AC-41AE-CD863B10EC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4CFE913B-2B3A-6C9A-48F7-8FC335DDC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9E33A88B-4359-BE72-A087-1FBDAE787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F4693FDB-2CC2-6D3A-1531-64AA272B0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03F9FD9D-8D83-0732-4201-60FA0E325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5FF3ED72-C392-2669-55B8-C17C7E7A3F66}"/>
              </a:ext>
            </a:extLst>
          </p:cNvPr>
          <p:cNvSpPr>
            <a:spLocks noGrp="1"/>
          </p:cNvSpPr>
          <p:nvPr>
            <p:ph type="ctrTitle"/>
          </p:nvPr>
        </p:nvSpPr>
        <p:spPr>
          <a:xfrm>
            <a:off x="316090" y="451157"/>
            <a:ext cx="11308352" cy="5972786"/>
          </a:xfrm>
        </p:spPr>
        <p:txBody>
          <a:bodyPr anchor="b">
            <a:noAutofit/>
          </a:bodyPr>
          <a:lstStyle/>
          <a:p>
            <a:pPr algn="l"/>
            <a:r>
              <a:rPr lang="fr-FR" sz="2200" dirty="0">
                <a:solidFill>
                  <a:srgbClr val="FFFFFF"/>
                </a:solidFill>
              </a:rPr>
              <a:t>A. Journalisation des erreurs</a:t>
            </a:r>
            <a:br>
              <a:rPr lang="fr-FR" sz="2200" dirty="0">
                <a:solidFill>
                  <a:srgbClr val="FFFFFF"/>
                </a:solidFill>
              </a:rPr>
            </a:br>
            <a:br>
              <a:rPr lang="fr-FR" sz="2200" dirty="0">
                <a:solidFill>
                  <a:srgbClr val="FFFFFF"/>
                </a:solidFill>
              </a:rPr>
            </a:br>
            <a:r>
              <a:rPr lang="fr-FR" sz="2200" dirty="0">
                <a:solidFill>
                  <a:srgbClr val="FFFFFF"/>
                </a:solidFill>
              </a:rPr>
              <a:t>Le fichier </a:t>
            </a:r>
            <a:r>
              <a:rPr lang="fr-FR" sz="2200" dirty="0" err="1">
                <a:solidFill>
                  <a:srgbClr val="FFFFFF"/>
                </a:solidFill>
              </a:rPr>
              <a:t>db.php</a:t>
            </a:r>
            <a:r>
              <a:rPr lang="fr-FR" sz="2200" dirty="0">
                <a:solidFill>
                  <a:srgbClr val="FFFFFF"/>
                </a:solidFill>
              </a:rPr>
              <a:t> utilise un système de journalisation pour enregistrer les erreurs dans un fichier errors.log :</a:t>
            </a:r>
            <a:br>
              <a:rPr lang="fr-FR" sz="2200" dirty="0">
                <a:solidFill>
                  <a:srgbClr val="FFFFFF"/>
                </a:solidFill>
              </a:rPr>
            </a:br>
            <a:br>
              <a:rPr lang="fr-FR" sz="2200" dirty="0">
                <a:solidFill>
                  <a:srgbClr val="FFFFFF"/>
                </a:solidFill>
              </a:rPr>
            </a:br>
            <a:r>
              <a:rPr lang="fr-FR" sz="2200" dirty="0" err="1">
                <a:solidFill>
                  <a:srgbClr val="FFFFFF"/>
                </a:solidFill>
              </a:rPr>
              <a:t>error_log</a:t>
            </a:r>
            <a:r>
              <a:rPr lang="fr-FR" sz="2200" dirty="0">
                <a:solidFill>
                  <a:srgbClr val="FFFFFF"/>
                </a:solidFill>
              </a:rPr>
              <a:t>("Erreur de connexion : " . $e-&gt;</a:t>
            </a:r>
            <a:r>
              <a:rPr lang="fr-FR" sz="2200" dirty="0" err="1">
                <a:solidFill>
                  <a:srgbClr val="FFFFFF"/>
                </a:solidFill>
              </a:rPr>
              <a:t>getMessage</a:t>
            </a:r>
            <a:r>
              <a:rPr lang="fr-FR" sz="2200" dirty="0">
                <a:solidFill>
                  <a:srgbClr val="FFFFFF"/>
                </a:solidFill>
              </a:rPr>
              <a:t>(), 3, "errors.log");</a:t>
            </a:r>
            <a:br>
              <a:rPr lang="fr-FR" sz="2200" dirty="0">
                <a:solidFill>
                  <a:srgbClr val="FFFFFF"/>
                </a:solidFill>
              </a:rPr>
            </a:br>
            <a:br>
              <a:rPr lang="fr-FR" sz="2200" dirty="0">
                <a:solidFill>
                  <a:srgbClr val="FFFFFF"/>
                </a:solidFill>
              </a:rPr>
            </a:br>
            <a:r>
              <a:rPr lang="fr-FR" sz="2200" dirty="0">
                <a:solidFill>
                  <a:srgbClr val="FFFFFF"/>
                </a:solidFill>
              </a:rPr>
              <a:t>Avantage : Permet de détecter rapidement les erreurs sans afficher de messages sensibles aux utilisateurs finaux.</a:t>
            </a:r>
            <a:br>
              <a:rPr lang="fr-FR" sz="2200" dirty="0">
                <a:solidFill>
                  <a:srgbClr val="FFFFFF"/>
                </a:solidFill>
              </a:rPr>
            </a:br>
            <a:br>
              <a:rPr lang="fr-FR" sz="2200" dirty="0">
                <a:solidFill>
                  <a:srgbClr val="FFFFFF"/>
                </a:solidFill>
              </a:rPr>
            </a:br>
            <a:r>
              <a:rPr lang="fr-FR" sz="2200" dirty="0">
                <a:solidFill>
                  <a:srgbClr val="FFFFFF"/>
                </a:solidFill>
              </a:rPr>
              <a:t>Proposition : Ajouter des notifications pour l'administrateur en cas d'erreur critique.</a:t>
            </a:r>
            <a:br>
              <a:rPr lang="fr-FR" sz="2200" dirty="0">
                <a:solidFill>
                  <a:srgbClr val="FFFFFF"/>
                </a:solidFill>
              </a:rPr>
            </a:br>
            <a:br>
              <a:rPr lang="fr-FR" sz="2200" dirty="0">
                <a:solidFill>
                  <a:srgbClr val="FFFFFF"/>
                </a:solidFill>
              </a:rPr>
            </a:br>
            <a:r>
              <a:rPr lang="fr-FR" sz="2200" dirty="0">
                <a:solidFill>
                  <a:srgbClr val="FFFFFF"/>
                </a:solidFill>
              </a:rPr>
              <a:t>B. Gestion des erreurs HTTP</a:t>
            </a:r>
            <a:br>
              <a:rPr lang="fr-FR" sz="2200" dirty="0">
                <a:solidFill>
                  <a:srgbClr val="FFFFFF"/>
                </a:solidFill>
              </a:rPr>
            </a:br>
            <a:br>
              <a:rPr lang="fr-FR" sz="2200" dirty="0">
                <a:solidFill>
                  <a:srgbClr val="FFFFFF"/>
                </a:solidFill>
              </a:rPr>
            </a:br>
            <a:r>
              <a:rPr lang="fr-FR" sz="2200" dirty="0">
                <a:solidFill>
                  <a:srgbClr val="FFFFFF"/>
                </a:solidFill>
              </a:rPr>
              <a:t>Le site utilise des codes de réponse HTTP appropriés pour chaque erreur (400, 405, 500), ce qui est une bonne pratique pour guider les utilisateurs et outils de test :</a:t>
            </a:r>
            <a:br>
              <a:rPr lang="fr-FR" sz="2200" dirty="0">
                <a:solidFill>
                  <a:srgbClr val="FFFFFF"/>
                </a:solidFill>
              </a:rPr>
            </a:br>
            <a:br>
              <a:rPr lang="fr-FR" sz="2200" dirty="0">
                <a:solidFill>
                  <a:srgbClr val="FFFFFF"/>
                </a:solidFill>
              </a:rPr>
            </a:br>
            <a:r>
              <a:rPr lang="fr-FR" sz="2200" dirty="0" err="1">
                <a:solidFill>
                  <a:srgbClr val="FFFFFF"/>
                </a:solidFill>
              </a:rPr>
              <a:t>http_response_code</a:t>
            </a:r>
            <a:r>
              <a:rPr lang="fr-FR" sz="2200" dirty="0">
                <a:solidFill>
                  <a:srgbClr val="FFFFFF"/>
                </a:solidFill>
              </a:rPr>
              <a:t>(405);</a:t>
            </a:r>
            <a:br>
              <a:rPr lang="fr-FR" sz="2200" dirty="0">
                <a:solidFill>
                  <a:srgbClr val="FFFFFF"/>
                </a:solidFill>
              </a:rPr>
            </a:br>
            <a:r>
              <a:rPr lang="fr-FR" sz="2200" dirty="0" err="1">
                <a:solidFill>
                  <a:srgbClr val="FFFFFF"/>
                </a:solidFill>
              </a:rPr>
              <a:t>echo</a:t>
            </a:r>
            <a:r>
              <a:rPr lang="fr-FR" sz="2200" dirty="0">
                <a:solidFill>
                  <a:srgbClr val="FFFFFF"/>
                </a:solidFill>
              </a:rPr>
              <a:t> 'Méthode non autorisée.';</a:t>
            </a:r>
          </a:p>
        </p:txBody>
      </p:sp>
      <p:sp>
        <p:nvSpPr>
          <p:cNvPr id="3" name="Sous-titre 2">
            <a:extLst>
              <a:ext uri="{FF2B5EF4-FFF2-40B4-BE49-F238E27FC236}">
                <a16:creationId xmlns:a16="http://schemas.microsoft.com/office/drawing/2014/main" id="{57388EC9-D995-EC30-50FE-C7B963A16631}"/>
              </a:ext>
            </a:extLst>
          </p:cNvPr>
          <p:cNvSpPr>
            <a:spLocks noGrp="1"/>
          </p:cNvSpPr>
          <p:nvPr>
            <p:ph type="subTitle" idx="1"/>
          </p:nvPr>
        </p:nvSpPr>
        <p:spPr>
          <a:xfrm>
            <a:off x="1234458" y="104287"/>
            <a:ext cx="9723073" cy="540283"/>
          </a:xfrm>
        </p:spPr>
        <p:txBody>
          <a:bodyPr>
            <a:normAutofit/>
          </a:bodyPr>
          <a:lstStyle/>
          <a:p>
            <a:r>
              <a:rPr lang="fr-FR" dirty="0">
                <a:solidFill>
                  <a:schemeClr val="bg1"/>
                </a:solidFill>
              </a:rPr>
              <a:t>5. Test et débogage</a:t>
            </a:r>
          </a:p>
        </p:txBody>
      </p:sp>
      <p:sp>
        <p:nvSpPr>
          <p:cNvPr id="16" name="ZoneTexte 15">
            <a:extLst>
              <a:ext uri="{FF2B5EF4-FFF2-40B4-BE49-F238E27FC236}">
                <a16:creationId xmlns:a16="http://schemas.microsoft.com/office/drawing/2014/main" id="{361BE8CD-982E-9500-3B5C-ADB7434F313C}"/>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71C25521-1B37-A005-3400-541BBE5BDC25}"/>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C2DDE045-0B65-8FD7-D102-D433D47AFF43}"/>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9429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B771EA-4BA1-ACA2-E595-4A8279DF93A3}"/>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EBCD13B-A7ED-3524-2AC1-0C15C307C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0C467801-E2F9-7CFB-6692-3E2A8771F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76651C62-5726-FC74-60D7-966FF670F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34543DC3-A1D5-3169-A2C1-963965FE4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82FB5E3A-5332-7E16-539C-91509921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FBDB319C-B527-25C3-7553-92E2DA45D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19FDB9C3-8E1A-5E33-F296-F415CFB0A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99934D05-ED20-3A91-4052-C4DC135D9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27CF7AFD-2BAB-54C2-779F-FA6A9EDA6941}"/>
              </a:ext>
            </a:extLst>
          </p:cNvPr>
          <p:cNvSpPr>
            <a:spLocks noGrp="1"/>
          </p:cNvSpPr>
          <p:nvPr>
            <p:ph type="ctrTitle"/>
          </p:nvPr>
        </p:nvSpPr>
        <p:spPr>
          <a:xfrm>
            <a:off x="790222" y="1430159"/>
            <a:ext cx="10834219" cy="2430641"/>
          </a:xfrm>
        </p:spPr>
        <p:txBody>
          <a:bodyPr anchor="b">
            <a:noAutofit/>
          </a:bodyPr>
          <a:lstStyle/>
          <a:p>
            <a:r>
              <a:rPr lang="fr-FR" sz="2400" dirty="0">
                <a:solidFill>
                  <a:srgbClr val="FFFFFF"/>
                </a:solidFill>
              </a:rPr>
              <a:t> </a:t>
            </a:r>
          </a:p>
        </p:txBody>
      </p:sp>
      <p:sp>
        <p:nvSpPr>
          <p:cNvPr id="3" name="Sous-titre 2">
            <a:extLst>
              <a:ext uri="{FF2B5EF4-FFF2-40B4-BE49-F238E27FC236}">
                <a16:creationId xmlns:a16="http://schemas.microsoft.com/office/drawing/2014/main" id="{9F45C4FD-FCFA-1FEF-1580-B3C3686CE958}"/>
              </a:ext>
            </a:extLst>
          </p:cNvPr>
          <p:cNvSpPr>
            <a:spLocks noGrp="1"/>
          </p:cNvSpPr>
          <p:nvPr>
            <p:ph type="subTitle" idx="1"/>
          </p:nvPr>
        </p:nvSpPr>
        <p:spPr>
          <a:xfrm>
            <a:off x="1234458" y="451157"/>
            <a:ext cx="9723073" cy="540283"/>
          </a:xfrm>
        </p:spPr>
        <p:txBody>
          <a:bodyPr>
            <a:normAutofit/>
          </a:bodyPr>
          <a:lstStyle/>
          <a:p>
            <a:r>
              <a:rPr lang="fr-FR" sz="2000" dirty="0">
                <a:solidFill>
                  <a:srgbClr val="FFFFFF"/>
                </a:solidFill>
              </a:rPr>
              <a:t> Technologie utilisée dans du projet</a:t>
            </a:r>
          </a:p>
        </p:txBody>
      </p:sp>
      <p:sp>
        <p:nvSpPr>
          <p:cNvPr id="16" name="ZoneTexte 15">
            <a:extLst>
              <a:ext uri="{FF2B5EF4-FFF2-40B4-BE49-F238E27FC236}">
                <a16:creationId xmlns:a16="http://schemas.microsoft.com/office/drawing/2014/main" id="{FC8F67F4-2711-4410-1017-788D0BB07256}"/>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3C9F990B-1172-7C98-5E3A-A8FED82153D8}"/>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DBB5FD2B-2FD0-6C42-BA80-DCB24EFC9C09}"/>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aphicFrame>
        <p:nvGraphicFramePr>
          <p:cNvPr id="8" name="Tableau 7">
            <a:extLst>
              <a:ext uri="{FF2B5EF4-FFF2-40B4-BE49-F238E27FC236}">
                <a16:creationId xmlns:a16="http://schemas.microsoft.com/office/drawing/2014/main" id="{AC99AB06-404D-8D75-A5F3-F05ED9A9F8F1}"/>
              </a:ext>
            </a:extLst>
          </p:cNvPr>
          <p:cNvGraphicFramePr>
            <a:graphicFrameLocks noGrp="1"/>
          </p:cNvGraphicFramePr>
          <p:nvPr>
            <p:extLst>
              <p:ext uri="{D42A27DB-BD31-4B8C-83A1-F6EECF244321}">
                <p14:modId xmlns:p14="http://schemas.microsoft.com/office/powerpoint/2010/main" val="2448641629"/>
              </p:ext>
            </p:extLst>
          </p:nvPr>
        </p:nvGraphicFramePr>
        <p:xfrm>
          <a:off x="2144888" y="1151467"/>
          <a:ext cx="7789332" cy="5272475"/>
        </p:xfrm>
        <a:graphic>
          <a:graphicData uri="http://schemas.openxmlformats.org/drawingml/2006/table">
            <a:tbl>
              <a:tblPr/>
              <a:tblGrid>
                <a:gridCol w="2596444">
                  <a:extLst>
                    <a:ext uri="{9D8B030D-6E8A-4147-A177-3AD203B41FA5}">
                      <a16:colId xmlns:a16="http://schemas.microsoft.com/office/drawing/2014/main" val="3524485649"/>
                    </a:ext>
                  </a:extLst>
                </a:gridCol>
                <a:gridCol w="2596444">
                  <a:extLst>
                    <a:ext uri="{9D8B030D-6E8A-4147-A177-3AD203B41FA5}">
                      <a16:colId xmlns:a16="http://schemas.microsoft.com/office/drawing/2014/main" val="2290293516"/>
                    </a:ext>
                  </a:extLst>
                </a:gridCol>
                <a:gridCol w="2596444">
                  <a:extLst>
                    <a:ext uri="{9D8B030D-6E8A-4147-A177-3AD203B41FA5}">
                      <a16:colId xmlns:a16="http://schemas.microsoft.com/office/drawing/2014/main" val="432074135"/>
                    </a:ext>
                  </a:extLst>
                </a:gridCol>
              </a:tblGrid>
              <a:tr h="273895">
                <a:tc>
                  <a:txBody>
                    <a:bodyPr/>
                    <a:lstStyle/>
                    <a:p>
                      <a:r>
                        <a:rPr lang="fr-FR" sz="1100" b="1">
                          <a:solidFill>
                            <a:schemeClr val="bg1"/>
                          </a:solidFill>
                        </a:rPr>
                        <a:t>Composant</a:t>
                      </a:r>
                      <a:endParaRPr lang="fr-FR" sz="1100">
                        <a:solidFill>
                          <a:schemeClr val="bg1"/>
                        </a:solidFill>
                      </a:endParaRPr>
                    </a:p>
                  </a:txBody>
                  <a:tcPr marL="56511" marR="56511" marT="28255" marB="28255" anchor="ctr">
                    <a:lnL>
                      <a:noFill/>
                    </a:lnL>
                    <a:lnR>
                      <a:noFill/>
                    </a:lnR>
                    <a:lnT>
                      <a:noFill/>
                    </a:lnT>
                    <a:lnB>
                      <a:noFill/>
                    </a:lnB>
                    <a:noFill/>
                  </a:tcPr>
                </a:tc>
                <a:tc>
                  <a:txBody>
                    <a:bodyPr/>
                    <a:lstStyle/>
                    <a:p>
                      <a:r>
                        <a:rPr lang="fr-FR" sz="1100" b="1" dirty="0">
                          <a:solidFill>
                            <a:schemeClr val="bg1"/>
                          </a:solidFill>
                        </a:rPr>
                        <a:t>Technologie utilisée</a:t>
                      </a:r>
                      <a:endParaRPr lang="fr-FR" sz="1100" dirty="0">
                        <a:solidFill>
                          <a:schemeClr val="bg1"/>
                        </a:solidFill>
                      </a:endParaRPr>
                    </a:p>
                  </a:txBody>
                  <a:tcPr marL="56511" marR="56511" marT="28255" marB="28255" anchor="ctr">
                    <a:lnL>
                      <a:noFill/>
                    </a:lnL>
                    <a:lnR>
                      <a:noFill/>
                    </a:lnR>
                    <a:lnT>
                      <a:noFill/>
                    </a:lnT>
                    <a:lnB>
                      <a:noFill/>
                    </a:lnB>
                    <a:noFill/>
                  </a:tcPr>
                </a:tc>
                <a:tc>
                  <a:txBody>
                    <a:bodyPr/>
                    <a:lstStyle/>
                    <a:p>
                      <a:r>
                        <a:rPr lang="fr-FR" sz="1100" b="1">
                          <a:solidFill>
                            <a:schemeClr val="bg1"/>
                          </a:solidFill>
                        </a:rPr>
                        <a:t>Raison du choix</a:t>
                      </a:r>
                      <a:endParaRPr lang="fr-FR" sz="1100">
                        <a:solidFill>
                          <a:schemeClr val="bg1"/>
                        </a:solidFill>
                      </a:endParaRPr>
                    </a:p>
                  </a:txBody>
                  <a:tcPr marL="56511" marR="56511" marT="28255" marB="28255" anchor="ctr">
                    <a:lnL>
                      <a:noFill/>
                    </a:lnL>
                    <a:lnR>
                      <a:noFill/>
                    </a:lnR>
                    <a:lnT>
                      <a:noFill/>
                    </a:lnT>
                    <a:lnB>
                      <a:noFill/>
                    </a:lnB>
                    <a:noFill/>
                  </a:tcPr>
                </a:tc>
                <a:extLst>
                  <a:ext uri="{0D108BD9-81ED-4DB2-BD59-A6C34878D82A}">
                    <a16:rowId xmlns:a16="http://schemas.microsoft.com/office/drawing/2014/main" val="4266337921"/>
                  </a:ext>
                </a:extLst>
              </a:tr>
              <a:tr h="684737">
                <a:tc>
                  <a:txBody>
                    <a:bodyPr/>
                    <a:lstStyle/>
                    <a:p>
                      <a:r>
                        <a:rPr lang="fr-FR" sz="1100" b="1">
                          <a:solidFill>
                            <a:schemeClr val="bg1"/>
                          </a:solidFill>
                        </a:rPr>
                        <a:t>Front-end</a:t>
                      </a:r>
                      <a:endParaRPr lang="fr-FR" sz="1100">
                        <a:solidFill>
                          <a:schemeClr val="bg1"/>
                        </a:solidFill>
                      </a:endParaRPr>
                    </a:p>
                  </a:txBody>
                  <a:tcPr marL="56511" marR="56511" marT="28255" marB="28255" anchor="ctr">
                    <a:lnL>
                      <a:noFill/>
                    </a:lnL>
                    <a:lnR>
                      <a:noFill/>
                    </a:lnR>
                    <a:lnT>
                      <a:noFill/>
                    </a:lnT>
                    <a:lnB>
                      <a:noFill/>
                    </a:lnB>
                    <a:noFill/>
                  </a:tcPr>
                </a:tc>
                <a:tc>
                  <a:txBody>
                    <a:bodyPr/>
                    <a:lstStyle/>
                    <a:p>
                      <a:r>
                        <a:rPr lang="fr-FR" sz="1100">
                          <a:solidFill>
                            <a:schemeClr val="bg1"/>
                          </a:solidFill>
                        </a:rPr>
                        <a:t>Bootstrap</a:t>
                      </a:r>
                    </a:p>
                  </a:txBody>
                  <a:tcPr marL="56511" marR="56511" marT="28255" marB="28255" anchor="ctr">
                    <a:lnL>
                      <a:noFill/>
                    </a:lnL>
                    <a:lnR>
                      <a:noFill/>
                    </a:lnR>
                    <a:lnT>
                      <a:noFill/>
                    </a:lnT>
                    <a:lnB>
                      <a:noFill/>
                    </a:lnB>
                    <a:noFill/>
                  </a:tcPr>
                </a:tc>
                <a:tc>
                  <a:txBody>
                    <a:bodyPr/>
                    <a:lstStyle/>
                    <a:p>
                      <a:r>
                        <a:rPr lang="fr-FR" sz="1100">
                          <a:solidFill>
                            <a:schemeClr val="bg1"/>
                          </a:solidFill>
                        </a:rPr>
                        <a:t>Fournit un système de grille responsive pour une mise en page fluide sur différents écrans.</a:t>
                      </a:r>
                    </a:p>
                  </a:txBody>
                  <a:tcPr marL="56511" marR="56511" marT="28255" marB="28255" anchor="ctr">
                    <a:lnL>
                      <a:noFill/>
                    </a:lnL>
                    <a:lnR>
                      <a:noFill/>
                    </a:lnR>
                    <a:lnT>
                      <a:noFill/>
                    </a:lnT>
                    <a:lnB>
                      <a:noFill/>
                    </a:lnB>
                    <a:noFill/>
                  </a:tcPr>
                </a:tc>
                <a:extLst>
                  <a:ext uri="{0D108BD9-81ED-4DB2-BD59-A6C34878D82A}">
                    <a16:rowId xmlns:a16="http://schemas.microsoft.com/office/drawing/2014/main" val="2034835197"/>
                  </a:ext>
                </a:extLst>
              </a:tr>
              <a:tr h="684737">
                <a:tc>
                  <a:txBody>
                    <a:bodyPr/>
                    <a:lstStyle/>
                    <a:p>
                      <a:r>
                        <a:rPr lang="fr-FR" sz="1100" b="1" dirty="0">
                          <a:solidFill>
                            <a:schemeClr val="bg1"/>
                          </a:solidFill>
                        </a:rPr>
                        <a:t>Icônes</a:t>
                      </a:r>
                      <a:endParaRPr lang="fr-FR" sz="1100" dirty="0">
                        <a:solidFill>
                          <a:schemeClr val="bg1"/>
                        </a:solidFill>
                      </a:endParaRPr>
                    </a:p>
                  </a:txBody>
                  <a:tcPr marL="56511" marR="56511" marT="28255" marB="28255" anchor="ctr">
                    <a:lnL>
                      <a:noFill/>
                    </a:lnL>
                    <a:lnR>
                      <a:noFill/>
                    </a:lnR>
                    <a:lnT>
                      <a:noFill/>
                    </a:lnT>
                    <a:lnB>
                      <a:noFill/>
                    </a:lnB>
                    <a:noFill/>
                  </a:tcPr>
                </a:tc>
                <a:tc>
                  <a:txBody>
                    <a:bodyPr/>
                    <a:lstStyle/>
                    <a:p>
                      <a:r>
                        <a:rPr lang="fr-FR" sz="1100">
                          <a:solidFill>
                            <a:schemeClr val="bg1"/>
                          </a:solidFill>
                        </a:rPr>
                        <a:t>Font Awesome, Themify Icons</a:t>
                      </a:r>
                    </a:p>
                  </a:txBody>
                  <a:tcPr marL="56511" marR="56511" marT="28255" marB="28255" anchor="ctr">
                    <a:lnL>
                      <a:noFill/>
                    </a:lnL>
                    <a:lnR>
                      <a:noFill/>
                    </a:lnR>
                    <a:lnT>
                      <a:noFill/>
                    </a:lnT>
                    <a:lnB>
                      <a:noFill/>
                    </a:lnB>
                    <a:noFill/>
                  </a:tcPr>
                </a:tc>
                <a:tc>
                  <a:txBody>
                    <a:bodyPr/>
                    <a:lstStyle/>
                    <a:p>
                      <a:r>
                        <a:rPr lang="fr-FR" sz="1100">
                          <a:solidFill>
                            <a:schemeClr val="bg1"/>
                          </a:solidFill>
                        </a:rPr>
                        <a:t>Ajoute des icônes vectorielles élégantes et légères pour améliorer l'interface utilisateur.</a:t>
                      </a:r>
                    </a:p>
                  </a:txBody>
                  <a:tcPr marL="56511" marR="56511" marT="28255" marB="28255" anchor="ctr">
                    <a:lnL>
                      <a:noFill/>
                    </a:lnL>
                    <a:lnR>
                      <a:noFill/>
                    </a:lnR>
                    <a:lnT>
                      <a:noFill/>
                    </a:lnT>
                    <a:lnB>
                      <a:noFill/>
                    </a:lnB>
                    <a:noFill/>
                  </a:tcPr>
                </a:tc>
                <a:extLst>
                  <a:ext uri="{0D108BD9-81ED-4DB2-BD59-A6C34878D82A}">
                    <a16:rowId xmlns:a16="http://schemas.microsoft.com/office/drawing/2014/main" val="2723006201"/>
                  </a:ext>
                </a:extLst>
              </a:tr>
              <a:tr h="890158">
                <a:tc>
                  <a:txBody>
                    <a:bodyPr/>
                    <a:lstStyle/>
                    <a:p>
                      <a:r>
                        <a:rPr lang="fr-FR" sz="1100" b="1" dirty="0">
                          <a:solidFill>
                            <a:schemeClr val="bg1"/>
                          </a:solidFill>
                        </a:rPr>
                        <a:t>Animations</a:t>
                      </a:r>
                      <a:endParaRPr lang="fr-FR" sz="1100" dirty="0">
                        <a:solidFill>
                          <a:schemeClr val="bg1"/>
                        </a:solidFill>
                      </a:endParaRPr>
                    </a:p>
                  </a:txBody>
                  <a:tcPr marL="56511" marR="56511" marT="28255" marB="28255" anchor="ctr">
                    <a:lnL>
                      <a:noFill/>
                    </a:lnL>
                    <a:lnR>
                      <a:noFill/>
                    </a:lnR>
                    <a:lnT>
                      <a:noFill/>
                    </a:lnT>
                    <a:lnB>
                      <a:noFill/>
                    </a:lnB>
                    <a:noFill/>
                  </a:tcPr>
                </a:tc>
                <a:tc>
                  <a:txBody>
                    <a:bodyPr/>
                    <a:lstStyle/>
                    <a:p>
                      <a:r>
                        <a:rPr lang="fr-FR" sz="1100">
                          <a:solidFill>
                            <a:schemeClr val="bg1"/>
                          </a:solidFill>
                        </a:rPr>
                        <a:t>animate.min.css</a:t>
                      </a:r>
                    </a:p>
                  </a:txBody>
                  <a:tcPr marL="56511" marR="56511" marT="28255" marB="28255" anchor="ctr">
                    <a:lnL>
                      <a:noFill/>
                    </a:lnL>
                    <a:lnR>
                      <a:noFill/>
                    </a:lnR>
                    <a:lnT>
                      <a:noFill/>
                    </a:lnT>
                    <a:lnB>
                      <a:noFill/>
                    </a:lnB>
                    <a:noFill/>
                  </a:tcPr>
                </a:tc>
                <a:tc>
                  <a:txBody>
                    <a:bodyPr/>
                    <a:lstStyle/>
                    <a:p>
                      <a:r>
                        <a:rPr lang="fr-FR" sz="1100">
                          <a:solidFill>
                            <a:schemeClr val="bg1"/>
                          </a:solidFill>
                        </a:rPr>
                        <a:t>Ajoute des animations CSS simples pour améliorer l’interactivité sans impact significatif sur la performance.</a:t>
                      </a:r>
                    </a:p>
                  </a:txBody>
                  <a:tcPr marL="56511" marR="56511" marT="28255" marB="28255" anchor="ctr">
                    <a:lnL>
                      <a:noFill/>
                    </a:lnL>
                    <a:lnR>
                      <a:noFill/>
                    </a:lnR>
                    <a:lnT>
                      <a:noFill/>
                    </a:lnT>
                    <a:lnB>
                      <a:noFill/>
                    </a:lnB>
                    <a:noFill/>
                  </a:tcPr>
                </a:tc>
                <a:extLst>
                  <a:ext uri="{0D108BD9-81ED-4DB2-BD59-A6C34878D82A}">
                    <a16:rowId xmlns:a16="http://schemas.microsoft.com/office/drawing/2014/main" val="2274077761"/>
                  </a:ext>
                </a:extLst>
              </a:tr>
              <a:tr h="684737">
                <a:tc>
                  <a:txBody>
                    <a:bodyPr/>
                    <a:lstStyle/>
                    <a:p>
                      <a:r>
                        <a:rPr lang="fr-FR" sz="1100" b="1">
                          <a:solidFill>
                            <a:schemeClr val="bg1"/>
                          </a:solidFill>
                        </a:rPr>
                        <a:t>Carrousels</a:t>
                      </a:r>
                      <a:endParaRPr lang="fr-FR" sz="1100">
                        <a:solidFill>
                          <a:schemeClr val="bg1"/>
                        </a:solidFill>
                      </a:endParaRPr>
                    </a:p>
                  </a:txBody>
                  <a:tcPr marL="56511" marR="56511" marT="28255" marB="28255" anchor="ctr">
                    <a:lnL>
                      <a:noFill/>
                    </a:lnL>
                    <a:lnR>
                      <a:noFill/>
                    </a:lnR>
                    <a:lnT>
                      <a:noFill/>
                    </a:lnT>
                    <a:lnB>
                      <a:noFill/>
                    </a:lnB>
                    <a:noFill/>
                  </a:tcPr>
                </a:tc>
                <a:tc>
                  <a:txBody>
                    <a:bodyPr/>
                    <a:lstStyle/>
                    <a:p>
                      <a:r>
                        <a:rPr lang="fr-FR" sz="1100">
                          <a:solidFill>
                            <a:schemeClr val="bg1"/>
                          </a:solidFill>
                        </a:rPr>
                        <a:t>owl.carousel.min.js</a:t>
                      </a:r>
                    </a:p>
                  </a:txBody>
                  <a:tcPr marL="56511" marR="56511" marT="28255" marB="28255" anchor="ctr">
                    <a:lnL>
                      <a:noFill/>
                    </a:lnL>
                    <a:lnR>
                      <a:noFill/>
                    </a:lnR>
                    <a:lnT>
                      <a:noFill/>
                    </a:lnT>
                    <a:lnB>
                      <a:noFill/>
                    </a:lnB>
                    <a:noFill/>
                  </a:tcPr>
                </a:tc>
                <a:tc>
                  <a:txBody>
                    <a:bodyPr/>
                    <a:lstStyle/>
                    <a:p>
                      <a:r>
                        <a:rPr lang="fr-FR" sz="1100">
                          <a:solidFill>
                            <a:schemeClr val="bg1"/>
                          </a:solidFill>
                        </a:rPr>
                        <a:t>Permet de créer des sliders d’images dynamiques pour les recettes populaires.</a:t>
                      </a:r>
                    </a:p>
                  </a:txBody>
                  <a:tcPr marL="56511" marR="56511" marT="28255" marB="28255" anchor="ctr">
                    <a:lnL>
                      <a:noFill/>
                    </a:lnL>
                    <a:lnR>
                      <a:noFill/>
                    </a:lnR>
                    <a:lnT>
                      <a:noFill/>
                    </a:lnT>
                    <a:lnB>
                      <a:noFill/>
                    </a:lnB>
                    <a:noFill/>
                  </a:tcPr>
                </a:tc>
                <a:extLst>
                  <a:ext uri="{0D108BD9-81ED-4DB2-BD59-A6C34878D82A}">
                    <a16:rowId xmlns:a16="http://schemas.microsoft.com/office/drawing/2014/main" val="2046505693"/>
                  </a:ext>
                </a:extLst>
              </a:tr>
              <a:tr h="684737">
                <a:tc>
                  <a:txBody>
                    <a:bodyPr/>
                    <a:lstStyle/>
                    <a:p>
                      <a:r>
                        <a:rPr lang="fr-FR" sz="1100" b="1">
                          <a:solidFill>
                            <a:schemeClr val="bg1"/>
                          </a:solidFill>
                        </a:rPr>
                        <a:t>Formulaires</a:t>
                      </a:r>
                      <a:endParaRPr lang="fr-FR" sz="1100">
                        <a:solidFill>
                          <a:schemeClr val="bg1"/>
                        </a:solidFill>
                      </a:endParaRPr>
                    </a:p>
                  </a:txBody>
                  <a:tcPr marL="56511" marR="56511" marT="28255" marB="28255" anchor="ctr">
                    <a:lnL>
                      <a:noFill/>
                    </a:lnL>
                    <a:lnR>
                      <a:noFill/>
                    </a:lnR>
                    <a:lnT>
                      <a:noFill/>
                    </a:lnT>
                    <a:lnB>
                      <a:noFill/>
                    </a:lnB>
                    <a:noFill/>
                  </a:tcPr>
                </a:tc>
                <a:tc>
                  <a:txBody>
                    <a:bodyPr/>
                    <a:lstStyle/>
                    <a:p>
                      <a:r>
                        <a:rPr lang="fr-FR" sz="1100">
                          <a:solidFill>
                            <a:schemeClr val="bg1"/>
                          </a:solidFill>
                        </a:rPr>
                        <a:t>PHP + JS + jQuery</a:t>
                      </a:r>
                    </a:p>
                  </a:txBody>
                  <a:tcPr marL="56511" marR="56511" marT="28255" marB="28255" anchor="ctr">
                    <a:lnL>
                      <a:noFill/>
                    </a:lnL>
                    <a:lnR>
                      <a:noFill/>
                    </a:lnR>
                    <a:lnT>
                      <a:noFill/>
                    </a:lnT>
                    <a:lnB>
                      <a:noFill/>
                    </a:lnB>
                    <a:noFill/>
                  </a:tcPr>
                </a:tc>
                <a:tc>
                  <a:txBody>
                    <a:bodyPr/>
                    <a:lstStyle/>
                    <a:p>
                      <a:r>
                        <a:rPr lang="fr-FR" sz="1100">
                          <a:solidFill>
                            <a:schemeClr val="bg1"/>
                          </a:solidFill>
                        </a:rPr>
                        <a:t>Combinaison pour la validation et la soumission des formulaires de manière fluide et asynchrone.</a:t>
                      </a:r>
                    </a:p>
                  </a:txBody>
                  <a:tcPr marL="56511" marR="56511" marT="28255" marB="28255" anchor="ctr">
                    <a:lnL>
                      <a:noFill/>
                    </a:lnL>
                    <a:lnR>
                      <a:noFill/>
                    </a:lnR>
                    <a:lnT>
                      <a:noFill/>
                    </a:lnT>
                    <a:lnB>
                      <a:noFill/>
                    </a:lnB>
                    <a:noFill/>
                  </a:tcPr>
                </a:tc>
                <a:extLst>
                  <a:ext uri="{0D108BD9-81ED-4DB2-BD59-A6C34878D82A}">
                    <a16:rowId xmlns:a16="http://schemas.microsoft.com/office/drawing/2014/main" val="671791043"/>
                  </a:ext>
                </a:extLst>
              </a:tr>
              <a:tr h="684737">
                <a:tc>
                  <a:txBody>
                    <a:bodyPr/>
                    <a:lstStyle/>
                    <a:p>
                      <a:r>
                        <a:rPr lang="fr-FR" sz="1100" b="1">
                          <a:solidFill>
                            <a:schemeClr val="bg1"/>
                          </a:solidFill>
                        </a:rPr>
                        <a:t>Backend</a:t>
                      </a:r>
                      <a:endParaRPr lang="fr-FR" sz="1100">
                        <a:solidFill>
                          <a:schemeClr val="bg1"/>
                        </a:solidFill>
                      </a:endParaRPr>
                    </a:p>
                  </a:txBody>
                  <a:tcPr marL="56511" marR="56511" marT="28255" marB="28255" anchor="ctr">
                    <a:lnL>
                      <a:noFill/>
                    </a:lnL>
                    <a:lnR>
                      <a:noFill/>
                    </a:lnR>
                    <a:lnT>
                      <a:noFill/>
                    </a:lnT>
                    <a:lnB>
                      <a:noFill/>
                    </a:lnB>
                    <a:noFill/>
                  </a:tcPr>
                </a:tc>
                <a:tc>
                  <a:txBody>
                    <a:bodyPr/>
                    <a:lstStyle/>
                    <a:p>
                      <a:r>
                        <a:rPr lang="fr-FR" sz="1100">
                          <a:solidFill>
                            <a:schemeClr val="bg1"/>
                          </a:solidFill>
                        </a:rPr>
                        <a:t>PHP avec PDO</a:t>
                      </a:r>
                    </a:p>
                  </a:txBody>
                  <a:tcPr marL="56511" marR="56511" marT="28255" marB="28255" anchor="ctr">
                    <a:lnL>
                      <a:noFill/>
                    </a:lnL>
                    <a:lnR>
                      <a:noFill/>
                    </a:lnR>
                    <a:lnT>
                      <a:noFill/>
                    </a:lnT>
                    <a:lnB>
                      <a:noFill/>
                    </a:lnB>
                    <a:noFill/>
                  </a:tcPr>
                </a:tc>
                <a:tc>
                  <a:txBody>
                    <a:bodyPr/>
                    <a:lstStyle/>
                    <a:p>
                      <a:r>
                        <a:rPr lang="fr-FR" sz="1100">
                          <a:solidFill>
                            <a:schemeClr val="bg1"/>
                          </a:solidFill>
                        </a:rPr>
                        <a:t>PDO est choisi pour sa sécurité et sa flexibilité dans la gestion des connexions à la base de données.</a:t>
                      </a:r>
                    </a:p>
                  </a:txBody>
                  <a:tcPr marL="56511" marR="56511" marT="28255" marB="28255" anchor="ctr">
                    <a:lnL>
                      <a:noFill/>
                    </a:lnL>
                    <a:lnR>
                      <a:noFill/>
                    </a:lnR>
                    <a:lnT>
                      <a:noFill/>
                    </a:lnT>
                    <a:lnB>
                      <a:noFill/>
                    </a:lnB>
                    <a:noFill/>
                  </a:tcPr>
                </a:tc>
                <a:extLst>
                  <a:ext uri="{0D108BD9-81ED-4DB2-BD59-A6C34878D82A}">
                    <a16:rowId xmlns:a16="http://schemas.microsoft.com/office/drawing/2014/main" val="1345116036"/>
                  </a:ext>
                </a:extLst>
              </a:tr>
              <a:tr h="684737">
                <a:tc>
                  <a:txBody>
                    <a:bodyPr/>
                    <a:lstStyle/>
                    <a:p>
                      <a:r>
                        <a:rPr lang="fr-FR" sz="1100" b="1">
                          <a:solidFill>
                            <a:schemeClr val="bg1"/>
                          </a:solidFill>
                        </a:rPr>
                        <a:t>Base de données</a:t>
                      </a:r>
                      <a:endParaRPr lang="fr-FR" sz="1100">
                        <a:solidFill>
                          <a:schemeClr val="bg1"/>
                        </a:solidFill>
                      </a:endParaRPr>
                    </a:p>
                  </a:txBody>
                  <a:tcPr marL="56511" marR="56511" marT="28255" marB="28255" anchor="ctr">
                    <a:lnL>
                      <a:noFill/>
                    </a:lnL>
                    <a:lnR>
                      <a:noFill/>
                    </a:lnR>
                    <a:lnT>
                      <a:noFill/>
                    </a:lnT>
                    <a:lnB>
                      <a:noFill/>
                    </a:lnB>
                    <a:noFill/>
                  </a:tcPr>
                </a:tc>
                <a:tc>
                  <a:txBody>
                    <a:bodyPr/>
                    <a:lstStyle/>
                    <a:p>
                      <a:r>
                        <a:rPr lang="fr-FR" sz="1100">
                          <a:solidFill>
                            <a:schemeClr val="bg1"/>
                          </a:solidFill>
                        </a:rPr>
                        <a:t>MySQL</a:t>
                      </a:r>
                    </a:p>
                  </a:txBody>
                  <a:tcPr marL="56511" marR="56511" marT="28255" marB="28255" anchor="ctr">
                    <a:lnL>
                      <a:noFill/>
                    </a:lnL>
                    <a:lnR>
                      <a:noFill/>
                    </a:lnR>
                    <a:lnT>
                      <a:noFill/>
                    </a:lnT>
                    <a:lnB>
                      <a:noFill/>
                    </a:lnB>
                    <a:noFill/>
                  </a:tcPr>
                </a:tc>
                <a:tc>
                  <a:txBody>
                    <a:bodyPr/>
                    <a:lstStyle/>
                    <a:p>
                      <a:r>
                        <a:rPr lang="fr-FR" sz="1100" dirty="0">
                          <a:solidFill>
                            <a:schemeClr val="bg1"/>
                          </a:solidFill>
                        </a:rPr>
                        <a:t>Solution robuste et efficace pour stocker et gérer les données de manière relationnelle.</a:t>
                      </a:r>
                    </a:p>
                  </a:txBody>
                  <a:tcPr marL="56511" marR="56511" marT="28255" marB="28255" anchor="ctr">
                    <a:lnL>
                      <a:noFill/>
                    </a:lnL>
                    <a:lnR>
                      <a:noFill/>
                    </a:lnR>
                    <a:lnT>
                      <a:noFill/>
                    </a:lnT>
                    <a:lnB>
                      <a:noFill/>
                    </a:lnB>
                    <a:noFill/>
                  </a:tcPr>
                </a:tc>
                <a:extLst>
                  <a:ext uri="{0D108BD9-81ED-4DB2-BD59-A6C34878D82A}">
                    <a16:rowId xmlns:a16="http://schemas.microsoft.com/office/drawing/2014/main" val="2890064787"/>
                  </a:ext>
                </a:extLst>
              </a:tr>
            </a:tbl>
          </a:graphicData>
        </a:graphic>
      </p:graphicFrame>
      <p:sp>
        <p:nvSpPr>
          <p:cNvPr id="9" name="Rectangle 3">
            <a:extLst>
              <a:ext uri="{FF2B5EF4-FFF2-40B4-BE49-F238E27FC236}">
                <a16:creationId xmlns:a16="http://schemas.microsoft.com/office/drawing/2014/main" id="{5DE22344-1650-99BE-1260-E76D91BA24F5}"/>
              </a:ext>
            </a:extLst>
          </p:cNvPr>
          <p:cNvSpPr>
            <a:spLocks noChangeArrowheads="1"/>
          </p:cNvSpPr>
          <p:nvPr/>
        </p:nvSpPr>
        <p:spPr bwMode="auto">
          <a:xfrm>
            <a:off x="2846388" y="1800310"/>
            <a:ext cx="21672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7956958E-B278-D738-9C30-FEB4513AB6E9}"/>
              </a:ext>
            </a:extLst>
          </p:cNvPr>
          <p:cNvSpPr/>
          <p:nvPr/>
        </p:nvSpPr>
        <p:spPr>
          <a:xfrm>
            <a:off x="530361" y="3026302"/>
            <a:ext cx="208036" cy="78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06361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182820-6722-7865-19D9-444B7056FD3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79B79E-0497-EFE0-A3A5-5E85CF6B8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8F384AB3-55DD-D1FF-72EA-CFBB4E2B5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137F1F3D-9138-144B-D787-E9A2512DF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445A01A9-B482-E8CA-7794-753A2A2E9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9AA07D1A-D290-D995-FD11-F86E13826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49F13A09-75FD-5EDA-B68C-F18367BA4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12C94AA5-4F25-28FB-3989-5BB15748D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BE5C9152-C3EA-BA1C-3275-16A9C4FD1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6D5749DD-54DC-82E7-BF13-9C089FC2D7DA}"/>
              </a:ext>
            </a:extLst>
          </p:cNvPr>
          <p:cNvSpPr>
            <a:spLocks noGrp="1"/>
          </p:cNvSpPr>
          <p:nvPr>
            <p:ph type="ctrTitle"/>
          </p:nvPr>
        </p:nvSpPr>
        <p:spPr>
          <a:xfrm>
            <a:off x="790222" y="1430159"/>
            <a:ext cx="10834219" cy="2430641"/>
          </a:xfrm>
        </p:spPr>
        <p:txBody>
          <a:bodyPr anchor="b">
            <a:noAutofit/>
          </a:bodyPr>
          <a:lstStyle/>
          <a:p>
            <a:r>
              <a:rPr lang="fr-FR" sz="2400" dirty="0">
                <a:solidFill>
                  <a:srgbClr val="FFFFFF"/>
                </a:solidFill>
              </a:rPr>
              <a:t>La sécurité est un pilier essentiel dans le développement d'un site web, surtout lorsqu'il gère des données sensibles comme des adresses email, des messages d'utilisateurs ou des informations de contact. Voici une analyse des mécanismes de sécurité implémentés et des améliorations possibles pour rendre le site </a:t>
            </a:r>
            <a:r>
              <a:rPr lang="fr-FR" sz="2400" dirty="0" err="1">
                <a:solidFill>
                  <a:srgbClr val="FFFFFF"/>
                </a:solidFill>
              </a:rPr>
              <a:t>Tasty</a:t>
            </a:r>
            <a:r>
              <a:rPr lang="fr-FR" sz="2400" dirty="0">
                <a:solidFill>
                  <a:srgbClr val="FFFFFF"/>
                </a:solidFill>
              </a:rPr>
              <a:t> </a:t>
            </a:r>
            <a:r>
              <a:rPr lang="fr-FR" sz="2400" dirty="0" err="1">
                <a:solidFill>
                  <a:srgbClr val="FFFFFF"/>
                </a:solidFill>
              </a:rPr>
              <a:t>Recipe</a:t>
            </a:r>
            <a:r>
              <a:rPr lang="fr-FR" sz="2400" dirty="0">
                <a:solidFill>
                  <a:srgbClr val="FFFFFF"/>
                </a:solidFill>
              </a:rPr>
              <a:t> Master encore plus robuste.</a:t>
            </a:r>
          </a:p>
        </p:txBody>
      </p:sp>
      <p:sp>
        <p:nvSpPr>
          <p:cNvPr id="3" name="Sous-titre 2">
            <a:extLst>
              <a:ext uri="{FF2B5EF4-FFF2-40B4-BE49-F238E27FC236}">
                <a16:creationId xmlns:a16="http://schemas.microsoft.com/office/drawing/2014/main" id="{ECD4EA50-BF50-541F-9B21-866489390221}"/>
              </a:ext>
            </a:extLst>
          </p:cNvPr>
          <p:cNvSpPr>
            <a:spLocks noGrp="1"/>
          </p:cNvSpPr>
          <p:nvPr>
            <p:ph type="subTitle" idx="1"/>
          </p:nvPr>
        </p:nvSpPr>
        <p:spPr>
          <a:xfrm>
            <a:off x="1234458" y="451157"/>
            <a:ext cx="9723073" cy="540283"/>
          </a:xfrm>
        </p:spPr>
        <p:txBody>
          <a:bodyPr>
            <a:normAutofit/>
          </a:bodyPr>
          <a:lstStyle/>
          <a:p>
            <a:r>
              <a:rPr lang="fr-FR" dirty="0">
                <a:solidFill>
                  <a:srgbClr val="FFFFFF"/>
                </a:solidFill>
              </a:rPr>
              <a:t>4</a:t>
            </a:r>
            <a:r>
              <a:rPr lang="fr-FR" sz="2400" dirty="0">
                <a:solidFill>
                  <a:srgbClr val="FFFFFF"/>
                </a:solidFill>
              </a:rPr>
              <a:t>. Analyse de sécurité du projet</a:t>
            </a:r>
            <a:endParaRPr lang="fr-FR" dirty="0">
              <a:solidFill>
                <a:srgbClr val="FFFFFF"/>
              </a:solidFill>
            </a:endParaRPr>
          </a:p>
        </p:txBody>
      </p:sp>
      <p:sp>
        <p:nvSpPr>
          <p:cNvPr id="16" name="ZoneTexte 15">
            <a:extLst>
              <a:ext uri="{FF2B5EF4-FFF2-40B4-BE49-F238E27FC236}">
                <a16:creationId xmlns:a16="http://schemas.microsoft.com/office/drawing/2014/main" id="{1151B767-B93F-28B6-671A-32DD67B021E1}"/>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845AECBD-7083-80FA-27A2-B6860364C264}"/>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F9E11EAA-ECD4-A242-289A-CB660B4DA830}"/>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325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16B480-61EC-91F1-5658-BD97EC430DF3}"/>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42BD1C-E728-F0BB-CBFD-951691913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280852A6-5D88-4C8A-4BA8-6A4A9CBC8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D1832FC2-5A09-559B-F814-853949700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84BF20E7-C200-246D-6705-72588B0B8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C9580A7E-6038-B671-64C0-5675C435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C0E6885C-8D84-0B65-44E4-0EC876E34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A1D0DDD0-9666-50C2-0AF6-BEFC47B19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B986351C-6F79-7DC0-2BF7-BDC264DFB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6A8364D-AC48-23CD-F171-EFE102305F35}"/>
              </a:ext>
            </a:extLst>
          </p:cNvPr>
          <p:cNvSpPr>
            <a:spLocks noGrp="1"/>
          </p:cNvSpPr>
          <p:nvPr>
            <p:ph type="ctrTitle"/>
          </p:nvPr>
        </p:nvSpPr>
        <p:spPr>
          <a:xfrm>
            <a:off x="654755" y="1212992"/>
            <a:ext cx="9640712" cy="4307275"/>
          </a:xfrm>
        </p:spPr>
        <p:txBody>
          <a:bodyPr anchor="b">
            <a:noAutofit/>
          </a:bodyPr>
          <a:lstStyle/>
          <a:p>
            <a:pPr algn="l"/>
            <a:r>
              <a:rPr lang="fr-FR" sz="1800" dirty="0">
                <a:solidFill>
                  <a:srgbClr val="FFFFFF"/>
                </a:solidFill>
              </a:rPr>
              <a:t>Création d'un tableau de bord administrateur :Permettre aux administrateurs d'ajouter, modifier ou supprimer des recettes directement depuis l'interface web.</a:t>
            </a:r>
            <a:br>
              <a:rPr lang="fr-FR" sz="1800" dirty="0">
                <a:solidFill>
                  <a:srgbClr val="FFFFFF"/>
                </a:solidFill>
              </a:rPr>
            </a:br>
            <a:br>
              <a:rPr lang="fr-FR" sz="1800" dirty="0">
                <a:solidFill>
                  <a:srgbClr val="FFFFFF"/>
                </a:solidFill>
              </a:rPr>
            </a:br>
            <a:r>
              <a:rPr lang="fr-FR" sz="1800" dirty="0">
                <a:solidFill>
                  <a:srgbClr val="FFFFFF"/>
                </a:solidFill>
              </a:rPr>
              <a:t>Ajout de filtres avancés sur la page de recherche :</a:t>
            </a:r>
            <a:br>
              <a:rPr lang="fr-FR" sz="1800" dirty="0">
                <a:solidFill>
                  <a:srgbClr val="FFFFFF"/>
                </a:solidFill>
              </a:rPr>
            </a:br>
            <a:br>
              <a:rPr lang="fr-FR" sz="1800" dirty="0">
                <a:solidFill>
                  <a:srgbClr val="FFFFFF"/>
                </a:solidFill>
              </a:rPr>
            </a:br>
            <a:r>
              <a:rPr lang="fr-FR" sz="1800" dirty="0">
                <a:solidFill>
                  <a:srgbClr val="FFFFFF"/>
                </a:solidFill>
              </a:rPr>
              <a:t>Rechercher des recettes par catégorie (entrées, plats principaux, desserts).</a:t>
            </a:r>
            <a:br>
              <a:rPr lang="fr-FR" sz="1800" dirty="0">
                <a:solidFill>
                  <a:srgbClr val="FFFFFF"/>
                </a:solidFill>
              </a:rPr>
            </a:br>
            <a:r>
              <a:rPr lang="fr-FR" sz="1800" dirty="0">
                <a:solidFill>
                  <a:srgbClr val="FFFFFF"/>
                </a:solidFill>
              </a:rPr>
              <a:t>Ajouter des critères comme la durée de préparation ou le niveau de difficulté.</a:t>
            </a:r>
            <a:br>
              <a:rPr lang="fr-FR" sz="1800" dirty="0">
                <a:solidFill>
                  <a:srgbClr val="FFFFFF"/>
                </a:solidFill>
              </a:rPr>
            </a:br>
            <a:br>
              <a:rPr lang="fr-FR" sz="1800" dirty="0">
                <a:solidFill>
                  <a:srgbClr val="FFFFFF"/>
                </a:solidFill>
              </a:rPr>
            </a:br>
            <a:r>
              <a:rPr lang="fr-FR" sz="1800" dirty="0">
                <a:solidFill>
                  <a:srgbClr val="FFFFFF"/>
                </a:solidFill>
              </a:rPr>
              <a:t>Version mobile optimisée :Bien que Bootstrap améliore la compatibilité mobile, une version native ou Progressive Web App (PWA) pourrait offrir une expérience encore plus fluide sur smartphone.</a:t>
            </a:r>
            <a:br>
              <a:rPr lang="fr-FR" sz="1800" dirty="0">
                <a:solidFill>
                  <a:srgbClr val="FFFFFF"/>
                </a:solidFill>
              </a:rPr>
            </a:br>
            <a:br>
              <a:rPr lang="fr-FR" sz="1800" dirty="0">
                <a:solidFill>
                  <a:srgbClr val="FFFFFF"/>
                </a:solidFill>
              </a:rPr>
            </a:br>
            <a:r>
              <a:rPr lang="fr-FR" sz="1800" dirty="0">
                <a:solidFill>
                  <a:srgbClr val="FFFFFF"/>
                </a:solidFill>
              </a:rPr>
              <a:t>Amélioration des performances grâce à un cache côté serveur :</a:t>
            </a:r>
            <a:br>
              <a:rPr lang="fr-FR" sz="1800" dirty="0">
                <a:solidFill>
                  <a:srgbClr val="FFFFFF"/>
                </a:solidFill>
              </a:rPr>
            </a:br>
            <a:br>
              <a:rPr lang="fr-FR" sz="1800" dirty="0">
                <a:solidFill>
                  <a:srgbClr val="FFFFFF"/>
                </a:solidFill>
              </a:rPr>
            </a:br>
            <a:r>
              <a:rPr lang="fr-FR" sz="1800" dirty="0">
                <a:solidFill>
                  <a:srgbClr val="FFFFFF"/>
                </a:solidFill>
              </a:rPr>
              <a:t>Utiliser Redis ou </a:t>
            </a:r>
            <a:r>
              <a:rPr lang="fr-FR" sz="1800" dirty="0" err="1">
                <a:solidFill>
                  <a:srgbClr val="FFFFFF"/>
                </a:solidFill>
              </a:rPr>
              <a:t>Memcached</a:t>
            </a:r>
            <a:r>
              <a:rPr lang="fr-FR" sz="1800" dirty="0">
                <a:solidFill>
                  <a:srgbClr val="FFFFFF"/>
                </a:solidFill>
              </a:rPr>
              <a:t> pour réduire le temps de chargement des pages en stockant temporairement des données fréquemment consultées.</a:t>
            </a:r>
            <a:br>
              <a:rPr lang="fr-FR" sz="1800" dirty="0">
                <a:solidFill>
                  <a:srgbClr val="FFFFFF"/>
                </a:solidFill>
              </a:rPr>
            </a:br>
            <a:r>
              <a:rPr lang="fr-FR" sz="1800" dirty="0">
                <a:solidFill>
                  <a:srgbClr val="FFFFFF"/>
                </a:solidFill>
              </a:rPr>
              <a:t>Implémenter un système de cache PHP pour limiter les accès répétitifs à la base de données.</a:t>
            </a:r>
          </a:p>
        </p:txBody>
      </p:sp>
      <p:sp>
        <p:nvSpPr>
          <p:cNvPr id="3" name="Sous-titre 2">
            <a:extLst>
              <a:ext uri="{FF2B5EF4-FFF2-40B4-BE49-F238E27FC236}">
                <a16:creationId xmlns:a16="http://schemas.microsoft.com/office/drawing/2014/main" id="{312CD218-C070-2796-310A-CD1F6B70B5F0}"/>
              </a:ext>
            </a:extLst>
          </p:cNvPr>
          <p:cNvSpPr>
            <a:spLocks noGrp="1"/>
          </p:cNvSpPr>
          <p:nvPr>
            <p:ph type="subTitle" idx="1"/>
          </p:nvPr>
        </p:nvSpPr>
        <p:spPr>
          <a:xfrm>
            <a:off x="1234458" y="451157"/>
            <a:ext cx="9723073" cy="540283"/>
          </a:xfrm>
        </p:spPr>
        <p:txBody>
          <a:bodyPr>
            <a:normAutofit/>
          </a:bodyPr>
          <a:lstStyle/>
          <a:p>
            <a:r>
              <a:rPr lang="fr-FR" dirty="0">
                <a:solidFill>
                  <a:srgbClr val="FFFFFF"/>
                </a:solidFill>
              </a:rPr>
              <a:t>5</a:t>
            </a:r>
            <a:r>
              <a:rPr lang="fr-FR" sz="2400" dirty="0">
                <a:solidFill>
                  <a:srgbClr val="FFFFFF"/>
                </a:solidFill>
              </a:rPr>
              <a:t>. Perspectives d'évolution</a:t>
            </a:r>
            <a:endParaRPr lang="fr-FR" dirty="0">
              <a:solidFill>
                <a:srgbClr val="FFFFFF"/>
              </a:solidFill>
            </a:endParaRPr>
          </a:p>
        </p:txBody>
      </p:sp>
      <p:sp>
        <p:nvSpPr>
          <p:cNvPr id="16" name="ZoneTexte 15">
            <a:extLst>
              <a:ext uri="{FF2B5EF4-FFF2-40B4-BE49-F238E27FC236}">
                <a16:creationId xmlns:a16="http://schemas.microsoft.com/office/drawing/2014/main" id="{49996CFE-E3DB-69A5-7C6D-A2902696C253}"/>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50394942-93FE-D116-74F3-9A24D287C292}"/>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1BB57B8B-6D99-58AF-18CA-CD0A22A43557}"/>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5763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7DE9DB-2D3D-0F36-3D45-BB92B548342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7496EE8-6B90-F3F5-07AC-FE7CD8790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3EF9C660-D4B1-AFDA-B0AA-E2CFAB4D8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3A26D774-D50F-F369-C148-79C0CBE84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1A1C145D-84E6-4544-3952-412304E43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56D67C16-FF77-D265-F9F5-3F903E2F9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229E25F9-1D5F-EE97-CC0F-AC257F02A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3EB42FE7-66F6-00B2-31EF-DB8E10280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5D12C5E2-69FE-D0BE-9020-98DCBB6E0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E4320F4B-EC9E-3ABF-2438-1985B55E3B9B}"/>
              </a:ext>
            </a:extLst>
          </p:cNvPr>
          <p:cNvSpPr>
            <a:spLocks noGrp="1"/>
          </p:cNvSpPr>
          <p:nvPr>
            <p:ph type="ctrTitle"/>
          </p:nvPr>
        </p:nvSpPr>
        <p:spPr>
          <a:xfrm>
            <a:off x="790222" y="1430159"/>
            <a:ext cx="10923242" cy="4225574"/>
          </a:xfrm>
        </p:spPr>
        <p:style>
          <a:lnRef idx="1">
            <a:schemeClr val="accent1"/>
          </a:lnRef>
          <a:fillRef idx="2">
            <a:schemeClr val="accent1"/>
          </a:fillRef>
          <a:effectRef idx="1">
            <a:schemeClr val="accent1"/>
          </a:effectRef>
          <a:fontRef idx="minor">
            <a:schemeClr val="dk1"/>
          </a:fontRef>
        </p:style>
        <p:txBody>
          <a:bodyPr anchor="b">
            <a:noAutofit/>
          </a:bodyPr>
          <a:lstStyle/>
          <a:p>
            <a:r>
              <a:rPr lang="fr-FR" sz="2400" dirty="0">
                <a:solidFill>
                  <a:srgbClr val="FFFFFF"/>
                </a:solidFill>
              </a:rPr>
              <a:t>Le site </a:t>
            </a:r>
            <a:r>
              <a:rPr lang="fr-FR" sz="2400" dirty="0" err="1">
                <a:solidFill>
                  <a:srgbClr val="FFFFFF"/>
                </a:solidFill>
              </a:rPr>
              <a:t>Tasty</a:t>
            </a:r>
            <a:r>
              <a:rPr lang="fr-FR" sz="2400" dirty="0">
                <a:solidFill>
                  <a:srgbClr val="FFFFFF"/>
                </a:solidFill>
              </a:rPr>
              <a:t> </a:t>
            </a:r>
            <a:r>
              <a:rPr lang="fr-FR" sz="2400" dirty="0" err="1">
                <a:solidFill>
                  <a:srgbClr val="FFFFFF"/>
                </a:solidFill>
              </a:rPr>
              <a:t>Recipe</a:t>
            </a:r>
            <a:r>
              <a:rPr lang="fr-FR" sz="2400" dirty="0">
                <a:solidFill>
                  <a:srgbClr val="FFFFFF"/>
                </a:solidFill>
              </a:rPr>
              <a:t> Master est un projet complet, démontrant une utilisation efficace des outils de développement modernes. En combinant des bibliothèques éprouvées avec un code PHP personnalisé, le projet propose une expérience utilisateur riche et optimisée. Les aspects </a:t>
            </a:r>
            <a:r>
              <a:rPr lang="fr-FR" sz="2400" dirty="0" err="1">
                <a:solidFill>
                  <a:srgbClr val="FFFFFF"/>
                </a:solidFill>
              </a:rPr>
              <a:t>back-end</a:t>
            </a:r>
            <a:r>
              <a:rPr lang="fr-FR" sz="2400" dirty="0">
                <a:solidFill>
                  <a:srgbClr val="FFFFFF"/>
                </a:solidFill>
              </a:rPr>
              <a:t>, bien qu’invisibles pour l’utilisateur final, jouent un rôle clé dans le fonctionnement du site, garantissant la sécurité, la gestion des données et la fluidité des </a:t>
            </a:r>
            <a:r>
              <a:rPr lang="fr-FR" sz="2400" dirty="0" err="1">
                <a:solidFill>
                  <a:srgbClr val="FFFFFF"/>
                </a:solidFill>
              </a:rPr>
              <a:t>interactions.Des</a:t>
            </a:r>
            <a:r>
              <a:rPr lang="fr-FR" sz="2400" dirty="0">
                <a:solidFill>
                  <a:srgbClr val="FFFFFF"/>
                </a:solidFill>
              </a:rPr>
              <a:t> améliorations sont possibles pour renforcer la sécurité et augmenter les performances, mais le site constitue déjà une excellente base pour un projet évolutif. Ce travail reflète la capacité à tirer parti des ressources publiques tout en personnalisant le contenu selon des besoins spécifiques.</a:t>
            </a:r>
            <a:br>
              <a:rPr lang="fr-FR" sz="2400" dirty="0">
                <a:solidFill>
                  <a:srgbClr val="FFFFFF"/>
                </a:solidFill>
              </a:rPr>
            </a:br>
            <a:endParaRPr lang="fr-FR" sz="2400" dirty="0">
              <a:solidFill>
                <a:srgbClr val="FFFFFF"/>
              </a:solidFill>
            </a:endParaRPr>
          </a:p>
        </p:txBody>
      </p:sp>
      <p:sp>
        <p:nvSpPr>
          <p:cNvPr id="3" name="Sous-titre 2">
            <a:extLst>
              <a:ext uri="{FF2B5EF4-FFF2-40B4-BE49-F238E27FC236}">
                <a16:creationId xmlns:a16="http://schemas.microsoft.com/office/drawing/2014/main" id="{0D2014D1-0749-898F-1695-704AA4AD43AB}"/>
              </a:ext>
            </a:extLst>
          </p:cNvPr>
          <p:cNvSpPr>
            <a:spLocks noGrp="1"/>
          </p:cNvSpPr>
          <p:nvPr>
            <p:ph type="subTitle" idx="1"/>
          </p:nvPr>
        </p:nvSpPr>
        <p:spPr>
          <a:xfrm>
            <a:off x="1234458" y="451157"/>
            <a:ext cx="9723073" cy="540283"/>
          </a:xfrm>
        </p:spPr>
        <p:txBody>
          <a:bodyPr>
            <a:normAutofit/>
          </a:bodyPr>
          <a:lstStyle/>
          <a:p>
            <a:r>
              <a:rPr lang="fr-FR" dirty="0">
                <a:solidFill>
                  <a:srgbClr val="FFFFFF"/>
                </a:solidFill>
              </a:rPr>
              <a:t>CONCLUSION</a:t>
            </a:r>
          </a:p>
        </p:txBody>
      </p:sp>
      <p:sp>
        <p:nvSpPr>
          <p:cNvPr id="16" name="ZoneTexte 15">
            <a:extLst>
              <a:ext uri="{FF2B5EF4-FFF2-40B4-BE49-F238E27FC236}">
                <a16:creationId xmlns:a16="http://schemas.microsoft.com/office/drawing/2014/main" id="{6469E8CF-0A3B-A2C8-88A4-B46F2541ACE1}"/>
              </a:ext>
            </a:extLst>
          </p:cNvPr>
          <p:cNvSpPr txBox="1"/>
          <p:nvPr/>
        </p:nvSpPr>
        <p:spPr>
          <a:xfrm>
            <a:off x="1494126" y="1447527"/>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E74B88F4-60B8-7F31-943C-5D07D812310D}"/>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7EA4ED0A-6462-0D22-9BB6-204DC17F3A34}"/>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39579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4910668" y="492126"/>
            <a:ext cx="6759808" cy="655121"/>
          </a:xfrm>
        </p:spPr>
        <p:txBody>
          <a:bodyPr rtlCol="0">
            <a:normAutofit fontScale="90000"/>
          </a:bodyPr>
          <a:lstStyle/>
          <a:p>
            <a:pPr rtl="0"/>
            <a:r>
              <a:rPr lang="fr-FR" dirty="0"/>
              <a:t>MOTS DE FIN</a:t>
            </a:r>
          </a:p>
        </p:txBody>
      </p:sp>
      <p:pic>
        <p:nvPicPr>
          <p:cNvPr id="45" name="Espace réservé d’image 44" descr="Image contenant de la vaisselle">
            <a:extLst>
              <a:ext uri="{FF2B5EF4-FFF2-40B4-BE49-F238E27FC236}">
                <a16:creationId xmlns:a16="http://schemas.microsoft.com/office/drawing/2014/main" id="{1A565340-6612-43BB-8B80-C72700DD933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 y="0"/>
            <a:ext cx="3749972" cy="2675444"/>
          </a:xfrm>
        </p:spPr>
      </p:pic>
      <p:pic>
        <p:nvPicPr>
          <p:cNvPr id="49" name="Espace réservé d’image 48" descr="Image contenant une personne, une table, bois, un repas">
            <a:extLst>
              <a:ext uri="{FF2B5EF4-FFF2-40B4-BE49-F238E27FC236}">
                <a16:creationId xmlns:a16="http://schemas.microsoft.com/office/drawing/2014/main" id="{0D8BC8F5-4101-493D-9289-8D175DE9D79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46297" y="3235263"/>
            <a:ext cx="5578996" cy="3093155"/>
          </a:xfrm>
        </p:spPr>
      </p:pic>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11"/>
          </p:nvPr>
        </p:nvSpPr>
        <p:spPr>
          <a:xfrm>
            <a:off x="913795" y="6000749"/>
            <a:ext cx="6672865"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t> </a:t>
            </a:r>
          </a:p>
        </p:txBody>
      </p:sp>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5870222" y="1727200"/>
            <a:ext cx="5791553" cy="3857399"/>
          </a:xfrm>
        </p:spPr>
        <p:txBody>
          <a:bodyPr rtlCol="0">
            <a:normAutofit fontScale="92500" lnSpcReduction="10000"/>
          </a:bodyPr>
          <a:lstStyle/>
          <a:p>
            <a:pPr marL="36900" indent="0" rtl="0">
              <a:buNone/>
            </a:pPr>
            <a:r>
              <a:rPr lang="fr-FR" dirty="0"/>
              <a:t>Nous espérons que le temps investi ; le travail abattu ; les efforts ; le soins pris par les Etudiants responsables du projet sera considérer  et récompenser .</a:t>
            </a:r>
          </a:p>
          <a:p>
            <a:pPr marL="36900" indent="0" rtl="0">
              <a:buNone/>
            </a:pPr>
            <a:r>
              <a:rPr lang="fr-FR" dirty="0"/>
              <a:t>Vos retours ; vos critiques et vos conseils d amélioration mais aussi vos remarques sur la constitution du projet  seront les bien venu et vivement apprécier.</a:t>
            </a:r>
          </a:p>
          <a:p>
            <a:pPr marL="36900" indent="0" rtl="0">
              <a:buNone/>
            </a:pPr>
            <a:r>
              <a:rPr lang="fr-FR" dirty="0"/>
              <a:t>Comme la dit Albert Einstein une foi :</a:t>
            </a:r>
          </a:p>
          <a:p>
            <a:pPr marL="36900" indent="0" rtl="0">
              <a:buNone/>
            </a:pPr>
            <a:endParaRPr lang="fr-FR" dirty="0"/>
          </a:p>
          <a:p>
            <a:pPr marL="36900" indent="0" rtl="0">
              <a:buNone/>
            </a:pPr>
            <a:r>
              <a:rPr lang="fr-FR" dirty="0"/>
              <a:t>"La critique est une chose précieuse : elle doit être recherchée et non fuie." </a:t>
            </a:r>
          </a:p>
          <a:p>
            <a:pPr marL="36900" indent="0" rtl="0">
              <a:buNone/>
            </a:pPr>
            <a:endParaRPr lang="fr-FR" dirty="0"/>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12"/>
          </p:nvPr>
        </p:nvSpPr>
        <p:spPr>
          <a:xfrm>
            <a:off x="10514011" y="6000749"/>
            <a:ext cx="753545"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t>  </a:t>
            </a:r>
          </a:p>
        </p:txBody>
      </p:sp>
      <p:sp>
        <p:nvSpPr>
          <p:cNvPr id="3" name="Espace réservé pour une image  2">
            <a:extLst>
              <a:ext uri="{FF2B5EF4-FFF2-40B4-BE49-F238E27FC236}">
                <a16:creationId xmlns:a16="http://schemas.microsoft.com/office/drawing/2014/main" id="{BE7C0C93-0CD1-33C3-9CDD-AA26C70AC4A3}"/>
              </a:ext>
            </a:extLst>
          </p:cNvPr>
          <p:cNvSpPr>
            <a:spLocks noGrp="1"/>
          </p:cNvSpPr>
          <p:nvPr>
            <p:ph type="pic" sz="quarter" idx="13"/>
          </p:nvPr>
        </p:nvSpPr>
        <p:spPr/>
        <p:txBody>
          <a:bodyPr/>
          <a:lstStyle/>
          <a:p>
            <a:endParaRPr lang="fr-FR"/>
          </a:p>
        </p:txBody>
      </p:sp>
    </p:spTree>
    <p:extLst>
      <p:ext uri="{BB962C8B-B14F-4D97-AF65-F5344CB8AC3E}">
        <p14:creationId xmlns:p14="http://schemas.microsoft.com/office/powerpoint/2010/main" val="2558899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re 29">
            <a:extLst>
              <a:ext uri="{FF2B5EF4-FFF2-40B4-BE49-F238E27FC236}">
                <a16:creationId xmlns:a16="http://schemas.microsoft.com/office/drawing/2014/main" id="{2866DAE6-5CB2-4C68-8BD3-E5A30A15190F}"/>
              </a:ext>
            </a:extLst>
          </p:cNvPr>
          <p:cNvSpPr>
            <a:spLocks noGrp="1"/>
          </p:cNvSpPr>
          <p:nvPr>
            <p:ph type="title"/>
          </p:nvPr>
        </p:nvSpPr>
        <p:spPr/>
        <p:txBody>
          <a:bodyPr rtlCol="0"/>
          <a:lstStyle/>
          <a:p>
            <a:pPr rtl="0"/>
            <a:r>
              <a:rPr lang="fr-FR" dirty="0"/>
              <a:t>. Merci pour votre Attention .</a:t>
            </a:r>
          </a:p>
        </p:txBody>
      </p:sp>
      <p:pic>
        <p:nvPicPr>
          <p:cNvPr id="10" name="Espace réservé d’image 9" descr="Ingrédients">
            <a:extLst>
              <a:ext uri="{FF2B5EF4-FFF2-40B4-BE49-F238E27FC236}">
                <a16:creationId xmlns:a16="http://schemas.microsoft.com/office/drawing/2014/main" id="{EBAB30E8-7A9F-444F-A633-275573A3E88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3989" r="33989"/>
          <a:stretch/>
        </p:blipFill>
        <p:spPr/>
      </p:pic>
      <p:pic>
        <p:nvPicPr>
          <p:cNvPr id="22" name="Espace réservé d’image 21" descr="Pile de pains perdus">
            <a:extLst>
              <a:ext uri="{FF2B5EF4-FFF2-40B4-BE49-F238E27FC236}">
                <a16:creationId xmlns:a16="http://schemas.microsoft.com/office/drawing/2014/main" id="{2C161E9C-C16A-4780-830E-9B2CC6367C5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739" r="1739"/>
          <a:stretch/>
        </p:blipFill>
        <p:spPr/>
      </p:pic>
      <p:pic>
        <p:nvPicPr>
          <p:cNvPr id="20" name="Espace réservé d’image 19" descr="Épices avec cuillères">
            <a:extLst>
              <a:ext uri="{FF2B5EF4-FFF2-40B4-BE49-F238E27FC236}">
                <a16:creationId xmlns:a16="http://schemas.microsoft.com/office/drawing/2014/main" id="{9F94FB8C-62F5-4831-B16A-385706F2829F}"/>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36" r="36"/>
          <a:stretch/>
        </p:blipFill>
        <p:spPr/>
      </p:pic>
      <p:pic>
        <p:nvPicPr>
          <p:cNvPr id="18" name="Espace réservé d’image 17" descr="Soupe de butternut">
            <a:extLst>
              <a:ext uri="{FF2B5EF4-FFF2-40B4-BE49-F238E27FC236}">
                <a16:creationId xmlns:a16="http://schemas.microsoft.com/office/drawing/2014/main" id="{5F10EA36-DEB5-4407-BAB8-4AD641FD4ABE}"/>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l="193" r="193"/>
          <a:stretch/>
        </p:blipFill>
        <p:spPr/>
      </p:pic>
      <p:sp>
        <p:nvSpPr>
          <p:cNvPr id="2" name="Espace réservé du texte 1">
            <a:extLst>
              <a:ext uri="{FF2B5EF4-FFF2-40B4-BE49-F238E27FC236}">
                <a16:creationId xmlns:a16="http://schemas.microsoft.com/office/drawing/2014/main" id="{5E09D012-8735-F36A-A149-1178EE4F294C}"/>
              </a:ext>
            </a:extLst>
          </p:cNvPr>
          <p:cNvSpPr>
            <a:spLocks noGrp="1"/>
          </p:cNvSpPr>
          <p:nvPr>
            <p:ph type="body" sz="quarter" idx="17"/>
          </p:nvPr>
        </p:nvSpPr>
        <p:spPr/>
        <p:txBody>
          <a:bodyPr>
            <a:normAutofit lnSpcReduction="10000"/>
          </a:bodyPr>
          <a:lstStyle/>
          <a:p>
            <a:r>
              <a:rPr lang="fr-FR" dirty="0"/>
              <a:t> </a:t>
            </a:r>
          </a:p>
        </p:txBody>
      </p:sp>
      <p:sp>
        <p:nvSpPr>
          <p:cNvPr id="3" name="Espace réservé du texte 2">
            <a:extLst>
              <a:ext uri="{FF2B5EF4-FFF2-40B4-BE49-F238E27FC236}">
                <a16:creationId xmlns:a16="http://schemas.microsoft.com/office/drawing/2014/main" id="{EC040337-A294-6D79-E8CC-ABBC3E1F51AF}"/>
              </a:ext>
            </a:extLst>
          </p:cNvPr>
          <p:cNvSpPr>
            <a:spLocks noGrp="1"/>
          </p:cNvSpPr>
          <p:nvPr>
            <p:ph type="body" sz="quarter" idx="18"/>
          </p:nvPr>
        </p:nvSpPr>
        <p:spPr/>
        <p:txBody>
          <a:bodyPr/>
          <a:lstStyle/>
          <a:p>
            <a:r>
              <a:rPr lang="fr-FR" dirty="0"/>
              <a:t> </a:t>
            </a:r>
          </a:p>
        </p:txBody>
      </p:sp>
      <p:sp>
        <p:nvSpPr>
          <p:cNvPr id="4" name="Espace réservé du texte 3">
            <a:extLst>
              <a:ext uri="{FF2B5EF4-FFF2-40B4-BE49-F238E27FC236}">
                <a16:creationId xmlns:a16="http://schemas.microsoft.com/office/drawing/2014/main" id="{A4201FD8-D279-6EA6-EC15-96C60EFB01D1}"/>
              </a:ext>
            </a:extLst>
          </p:cNvPr>
          <p:cNvSpPr>
            <a:spLocks noGrp="1"/>
          </p:cNvSpPr>
          <p:nvPr>
            <p:ph type="body" sz="quarter" idx="19"/>
          </p:nvPr>
        </p:nvSpPr>
        <p:spPr/>
        <p:txBody>
          <a:bodyPr>
            <a:normAutofit lnSpcReduction="10000"/>
          </a:bodyPr>
          <a:lstStyle/>
          <a:p>
            <a:r>
              <a:rPr lang="fr-FR" dirty="0"/>
              <a:t> </a:t>
            </a:r>
          </a:p>
        </p:txBody>
      </p:sp>
      <p:sp>
        <p:nvSpPr>
          <p:cNvPr id="5" name="Espace réservé du texte 4">
            <a:extLst>
              <a:ext uri="{FF2B5EF4-FFF2-40B4-BE49-F238E27FC236}">
                <a16:creationId xmlns:a16="http://schemas.microsoft.com/office/drawing/2014/main" id="{7925627A-3C29-592B-7A92-5E05C36ACD21}"/>
              </a:ext>
            </a:extLst>
          </p:cNvPr>
          <p:cNvSpPr>
            <a:spLocks noGrp="1"/>
          </p:cNvSpPr>
          <p:nvPr>
            <p:ph type="body" sz="quarter" idx="20"/>
          </p:nvPr>
        </p:nvSpPr>
        <p:spPr/>
        <p:txBody>
          <a:bodyPr/>
          <a:lstStyle/>
          <a:p>
            <a:r>
              <a:rPr lang="fr-FR" dirty="0"/>
              <a:t> </a:t>
            </a:r>
          </a:p>
        </p:txBody>
      </p:sp>
      <p:sp>
        <p:nvSpPr>
          <p:cNvPr id="6" name="Espace réservé du texte 5">
            <a:extLst>
              <a:ext uri="{FF2B5EF4-FFF2-40B4-BE49-F238E27FC236}">
                <a16:creationId xmlns:a16="http://schemas.microsoft.com/office/drawing/2014/main" id="{9AD3BE02-1EEA-FB0F-14DE-FBE4152545AF}"/>
              </a:ext>
            </a:extLst>
          </p:cNvPr>
          <p:cNvSpPr>
            <a:spLocks noGrp="1"/>
          </p:cNvSpPr>
          <p:nvPr>
            <p:ph type="body" sz="quarter" idx="21"/>
          </p:nvPr>
        </p:nvSpPr>
        <p:spPr/>
        <p:txBody>
          <a:bodyPr>
            <a:normAutofit lnSpcReduction="10000"/>
          </a:bodyPr>
          <a:lstStyle/>
          <a:p>
            <a:r>
              <a:rPr lang="fr-FR" dirty="0"/>
              <a:t>  </a:t>
            </a:r>
          </a:p>
        </p:txBody>
      </p:sp>
      <p:sp>
        <p:nvSpPr>
          <p:cNvPr id="7" name="Espace réservé du texte 6">
            <a:extLst>
              <a:ext uri="{FF2B5EF4-FFF2-40B4-BE49-F238E27FC236}">
                <a16:creationId xmlns:a16="http://schemas.microsoft.com/office/drawing/2014/main" id="{4F76E6B8-E676-A55E-11EE-15ADA87A5A3C}"/>
              </a:ext>
            </a:extLst>
          </p:cNvPr>
          <p:cNvSpPr>
            <a:spLocks noGrp="1"/>
          </p:cNvSpPr>
          <p:nvPr>
            <p:ph type="body" sz="quarter" idx="22"/>
          </p:nvPr>
        </p:nvSpPr>
        <p:spPr/>
        <p:txBody>
          <a:bodyPr/>
          <a:lstStyle/>
          <a:p>
            <a:r>
              <a:rPr lang="fr-FR" dirty="0"/>
              <a:t>  </a:t>
            </a:r>
          </a:p>
        </p:txBody>
      </p:sp>
      <p:sp>
        <p:nvSpPr>
          <p:cNvPr id="8" name="Espace réservé du texte 7">
            <a:extLst>
              <a:ext uri="{FF2B5EF4-FFF2-40B4-BE49-F238E27FC236}">
                <a16:creationId xmlns:a16="http://schemas.microsoft.com/office/drawing/2014/main" id="{5A7D5728-4FCD-EDB9-105C-EAE3986394B9}"/>
              </a:ext>
            </a:extLst>
          </p:cNvPr>
          <p:cNvSpPr>
            <a:spLocks noGrp="1"/>
          </p:cNvSpPr>
          <p:nvPr>
            <p:ph type="body" sz="quarter" idx="23"/>
          </p:nvPr>
        </p:nvSpPr>
        <p:spPr/>
        <p:txBody>
          <a:bodyPr>
            <a:normAutofit lnSpcReduction="10000"/>
          </a:bodyPr>
          <a:lstStyle/>
          <a:p>
            <a:r>
              <a:rPr lang="fr-FR" dirty="0"/>
              <a:t> </a:t>
            </a:r>
          </a:p>
        </p:txBody>
      </p:sp>
      <p:sp>
        <p:nvSpPr>
          <p:cNvPr id="9" name="Espace réservé du texte 8">
            <a:extLst>
              <a:ext uri="{FF2B5EF4-FFF2-40B4-BE49-F238E27FC236}">
                <a16:creationId xmlns:a16="http://schemas.microsoft.com/office/drawing/2014/main" id="{C94BB7CE-365B-5944-D392-02A5576329B7}"/>
              </a:ext>
            </a:extLst>
          </p:cNvPr>
          <p:cNvSpPr>
            <a:spLocks noGrp="1"/>
          </p:cNvSpPr>
          <p:nvPr>
            <p:ph type="body" sz="quarter" idx="24"/>
          </p:nvPr>
        </p:nvSpPr>
        <p:spPr/>
        <p:txBody>
          <a:bodyPr/>
          <a:lstStyle/>
          <a:p>
            <a:r>
              <a:rPr lang="fr-FR" dirty="0"/>
              <a:t> </a:t>
            </a:r>
          </a:p>
        </p:txBody>
      </p:sp>
      <p:pic>
        <p:nvPicPr>
          <p:cNvPr id="12" name="Espace réservé d’image 11" descr="Œufs &amp; avocat">
            <a:extLst>
              <a:ext uri="{FF2B5EF4-FFF2-40B4-BE49-F238E27FC236}">
                <a16:creationId xmlns:a16="http://schemas.microsoft.com/office/drawing/2014/main" id="{9944A643-5BA0-4BB2-BC70-3EE2B9A58EB9}"/>
              </a:ext>
            </a:extLst>
          </p:cNvPr>
          <p:cNvPicPr>
            <a:picLocks noGrp="1" noChangeAspect="1"/>
          </p:cNvPicPr>
          <p:nvPr>
            <p:ph type="pic" sz="quarter" idx="4294967295"/>
          </p:nvPr>
        </p:nvPicPr>
        <p:blipFill>
          <a:blip r:embed="rId7">
            <a:extLst>
              <a:ext uri="{28A0092B-C50C-407E-A947-70E740481C1C}">
                <a14:useLocalDpi xmlns:a14="http://schemas.microsoft.com/office/drawing/2010/main" val="0"/>
              </a:ext>
            </a:extLst>
          </a:blip>
          <a:srcRect/>
          <a:stretch>
            <a:fillRect/>
          </a:stretch>
        </p:blipFill>
        <p:spPr>
          <a:xfrm>
            <a:off x="10280650" y="-11113"/>
            <a:ext cx="1911350" cy="2273301"/>
          </a:xfrm>
        </p:spPr>
      </p:pic>
      <p:pic>
        <p:nvPicPr>
          <p:cNvPr id="16" name="Espace réservé d’image 15" descr="Pile de flapjacks">
            <a:extLst>
              <a:ext uri="{FF2B5EF4-FFF2-40B4-BE49-F238E27FC236}">
                <a16:creationId xmlns:a16="http://schemas.microsoft.com/office/drawing/2014/main" id="{7EC7A6F9-4BB5-4F67-9279-02CB8E98402F}"/>
              </a:ext>
            </a:extLst>
          </p:cNvPr>
          <p:cNvPicPr>
            <a:picLocks noGrp="1" noChangeAspect="1"/>
          </p:cNvPicPr>
          <p:nvPr>
            <p:ph type="pic" sz="quarter" idx="4294967295"/>
          </p:nvPr>
        </p:nvPicPr>
        <p:blipFill>
          <a:blip r:embed="rId8">
            <a:extLst>
              <a:ext uri="{28A0092B-C50C-407E-A947-70E740481C1C}">
                <a14:useLocalDpi xmlns:a14="http://schemas.microsoft.com/office/drawing/2010/main" val="0"/>
              </a:ext>
            </a:extLst>
          </a:blip>
          <a:srcRect/>
          <a:stretch>
            <a:fillRect/>
          </a:stretch>
        </p:blipFill>
        <p:spPr>
          <a:xfrm>
            <a:off x="10280650" y="4567238"/>
            <a:ext cx="1911350" cy="2273300"/>
          </a:xfrm>
        </p:spPr>
      </p:pic>
      <p:pic>
        <p:nvPicPr>
          <p:cNvPr id="14" name="Espace réservé d’image 13" descr="Nachos &amp; trempette">
            <a:extLst>
              <a:ext uri="{FF2B5EF4-FFF2-40B4-BE49-F238E27FC236}">
                <a16:creationId xmlns:a16="http://schemas.microsoft.com/office/drawing/2014/main" id="{AB4709AE-4BDB-4019-9C8F-F437CBE85816}"/>
              </a:ext>
            </a:extLst>
          </p:cNvPr>
          <p:cNvPicPr>
            <a:picLocks noGrp="1" noChangeAspect="1"/>
          </p:cNvPicPr>
          <p:nvPr>
            <p:ph type="pic" sz="quarter" idx="4294967295"/>
          </p:nvPr>
        </p:nvPicPr>
        <p:blipFill>
          <a:blip r:embed="rId9">
            <a:extLst>
              <a:ext uri="{28A0092B-C50C-407E-A947-70E740481C1C}">
                <a14:useLocalDpi xmlns:a14="http://schemas.microsoft.com/office/drawing/2010/main" val="0"/>
              </a:ext>
            </a:extLst>
          </a:blip>
          <a:srcRect/>
          <a:stretch>
            <a:fillRect/>
          </a:stretch>
        </p:blipFill>
        <p:spPr>
          <a:xfrm>
            <a:off x="9844088" y="2276475"/>
            <a:ext cx="2347912" cy="2273300"/>
          </a:xfrm>
        </p:spPr>
      </p:pic>
    </p:spTree>
    <p:extLst>
      <p:ext uri="{BB962C8B-B14F-4D97-AF65-F5344CB8AC3E}">
        <p14:creationId xmlns:p14="http://schemas.microsoft.com/office/powerpoint/2010/main" val="182743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D89C74-A450-5982-8C54-C99284D9A4A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8A456BA-EF5F-9ED5-D38E-993AE086D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0D8AA0CC-F9F5-82D5-0008-6DB7321E8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19D8FF2E-92B3-C089-5762-B0B504DD7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12CB6079-8B7A-B6AD-934F-112C360AF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6843C6B7-7FA5-581E-41CD-087003ABE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957378F4-7DA7-C0EC-2477-19220E050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145F9C38-E5D6-4FD6-677D-1692EB3C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F57AD70E-F196-E20F-0D8A-38428FEC7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C0D9336D-4F87-03A5-7480-224FBE8715F7}"/>
              </a:ext>
            </a:extLst>
          </p:cNvPr>
          <p:cNvSpPr>
            <a:spLocks noGrp="1"/>
          </p:cNvSpPr>
          <p:nvPr>
            <p:ph type="ctrTitle"/>
          </p:nvPr>
        </p:nvSpPr>
        <p:spPr>
          <a:xfrm>
            <a:off x="3932756" y="1141104"/>
            <a:ext cx="2942896" cy="583161"/>
          </a:xfrm>
        </p:spPr>
        <p:txBody>
          <a:bodyPr anchor="b">
            <a:noAutofit/>
          </a:bodyPr>
          <a:lstStyle/>
          <a:p>
            <a:r>
              <a:rPr lang="fr-FR" sz="3200" dirty="0">
                <a:solidFill>
                  <a:srgbClr val="FFFFFF"/>
                </a:solidFill>
              </a:rPr>
              <a:t>  </a:t>
            </a:r>
            <a:r>
              <a:rPr lang="fr-FR" sz="1800" dirty="0">
                <a:solidFill>
                  <a:srgbClr val="FFFFFF"/>
                </a:solidFill>
              </a:rPr>
              <a:t>NOUS</a:t>
            </a:r>
            <a:r>
              <a:rPr lang="fr-FR" sz="3200" dirty="0">
                <a:solidFill>
                  <a:srgbClr val="FFFFFF"/>
                </a:solidFill>
              </a:rPr>
              <a:t> </a:t>
            </a:r>
            <a:r>
              <a:rPr lang="fr-FR" sz="1800" dirty="0">
                <a:solidFill>
                  <a:srgbClr val="FFFFFF"/>
                </a:solidFill>
              </a:rPr>
              <a:t>CONTACTER</a:t>
            </a:r>
            <a:endParaRPr lang="fr-FR" sz="3200" dirty="0">
              <a:solidFill>
                <a:srgbClr val="FFFFFF"/>
              </a:solidFill>
            </a:endParaRPr>
          </a:p>
        </p:txBody>
      </p:sp>
      <p:sp>
        <p:nvSpPr>
          <p:cNvPr id="3" name="Sous-titre 2">
            <a:extLst>
              <a:ext uri="{FF2B5EF4-FFF2-40B4-BE49-F238E27FC236}">
                <a16:creationId xmlns:a16="http://schemas.microsoft.com/office/drawing/2014/main" id="{E9E84DED-9F64-1AB7-86B0-406130FD4608}"/>
              </a:ext>
            </a:extLst>
          </p:cNvPr>
          <p:cNvSpPr>
            <a:spLocks noGrp="1"/>
          </p:cNvSpPr>
          <p:nvPr>
            <p:ph type="subTitle" idx="1"/>
          </p:nvPr>
        </p:nvSpPr>
        <p:spPr>
          <a:xfrm>
            <a:off x="3021217" y="113651"/>
            <a:ext cx="9723073" cy="540283"/>
          </a:xfrm>
        </p:spPr>
        <p:txBody>
          <a:bodyPr>
            <a:normAutofit/>
          </a:bodyPr>
          <a:lstStyle/>
          <a:p>
            <a:r>
              <a:rPr lang="fr-FR" dirty="0">
                <a:solidFill>
                  <a:srgbClr val="FFFFFF"/>
                </a:solidFill>
              </a:rPr>
              <a:t>Nos pages</a:t>
            </a:r>
          </a:p>
        </p:txBody>
      </p:sp>
      <p:sp>
        <p:nvSpPr>
          <p:cNvPr id="16" name="ZoneTexte 15">
            <a:extLst>
              <a:ext uri="{FF2B5EF4-FFF2-40B4-BE49-F238E27FC236}">
                <a16:creationId xmlns:a16="http://schemas.microsoft.com/office/drawing/2014/main" id="{855BE5F2-2F19-51BC-9D17-F34F50E94D63}"/>
              </a:ext>
            </a:extLst>
          </p:cNvPr>
          <p:cNvSpPr txBox="1"/>
          <p:nvPr/>
        </p:nvSpPr>
        <p:spPr>
          <a:xfrm>
            <a:off x="1494126" y="912580"/>
            <a:ext cx="1203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ACCEUIL</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ZoneTexte 18">
            <a:extLst>
              <a:ext uri="{FF2B5EF4-FFF2-40B4-BE49-F238E27FC236}">
                <a16:creationId xmlns:a16="http://schemas.microsoft.com/office/drawing/2014/main" id="{4F9E8BD6-208A-2298-F529-3FEDF0DDC5C3}"/>
              </a:ext>
            </a:extLst>
          </p:cNvPr>
          <p:cNvSpPr txBox="1"/>
          <p:nvPr/>
        </p:nvSpPr>
        <p:spPr>
          <a:xfrm>
            <a:off x="4473140" y="55213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A PROPOS</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ZoneTexte 35">
            <a:extLst>
              <a:ext uri="{FF2B5EF4-FFF2-40B4-BE49-F238E27FC236}">
                <a16:creationId xmlns:a16="http://schemas.microsoft.com/office/drawing/2014/main" id="{EF3F57EB-0078-3E85-3155-DC34FE6DB7A8}"/>
              </a:ext>
            </a:extLst>
          </p:cNvPr>
          <p:cNvSpPr txBox="1"/>
          <p:nvPr/>
        </p:nvSpPr>
        <p:spPr>
          <a:xfrm>
            <a:off x="4608185" y="96770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RECETTES</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5" name="Connecteur : en angle 14">
            <a:extLst>
              <a:ext uri="{FF2B5EF4-FFF2-40B4-BE49-F238E27FC236}">
                <a16:creationId xmlns:a16="http://schemas.microsoft.com/office/drawing/2014/main" id="{836FCFEC-7160-4C2D-A028-93A810D11121}"/>
              </a:ext>
            </a:extLst>
          </p:cNvPr>
          <p:cNvCxnSpPr>
            <a:stCxn id="16" idx="3"/>
          </p:cNvCxnSpPr>
          <p:nvPr/>
        </p:nvCxnSpPr>
        <p:spPr>
          <a:xfrm>
            <a:off x="2697208" y="1097245"/>
            <a:ext cx="1548000" cy="396000"/>
          </a:xfrm>
          <a:prstGeom prst="bentConnector3">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21" name="Connecteur : en angle 20">
            <a:extLst>
              <a:ext uri="{FF2B5EF4-FFF2-40B4-BE49-F238E27FC236}">
                <a16:creationId xmlns:a16="http://schemas.microsoft.com/office/drawing/2014/main" id="{2C0FB468-C85B-61DF-F7A7-1E1DD964F87B}"/>
              </a:ext>
            </a:extLst>
          </p:cNvPr>
          <p:cNvCxnSpPr>
            <a:stCxn id="16" idx="3"/>
          </p:cNvCxnSpPr>
          <p:nvPr/>
        </p:nvCxnSpPr>
        <p:spPr>
          <a:xfrm>
            <a:off x="2697208" y="1097246"/>
            <a:ext cx="1548000" cy="764166"/>
          </a:xfrm>
          <a:prstGeom prst="bent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4" name="Connecteur : en angle 23">
            <a:extLst>
              <a:ext uri="{FF2B5EF4-FFF2-40B4-BE49-F238E27FC236}">
                <a16:creationId xmlns:a16="http://schemas.microsoft.com/office/drawing/2014/main" id="{F09F434D-5B38-D20D-A19E-EEC986D019D5}"/>
              </a:ext>
            </a:extLst>
          </p:cNvPr>
          <p:cNvCxnSpPr>
            <a:stCxn id="16" idx="3"/>
          </p:cNvCxnSpPr>
          <p:nvPr/>
        </p:nvCxnSpPr>
        <p:spPr>
          <a:xfrm flipV="1">
            <a:off x="2697208" y="736805"/>
            <a:ext cx="1548000" cy="360441"/>
          </a:xfrm>
          <a:prstGeom prst="bent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6" name="Connecteur droit avec flèche 25">
            <a:extLst>
              <a:ext uri="{FF2B5EF4-FFF2-40B4-BE49-F238E27FC236}">
                <a16:creationId xmlns:a16="http://schemas.microsoft.com/office/drawing/2014/main" id="{08BA246B-D351-5E8A-097E-6F2AFB3FA182}"/>
              </a:ext>
            </a:extLst>
          </p:cNvPr>
          <p:cNvCxnSpPr>
            <a:stCxn id="16" idx="3"/>
          </p:cNvCxnSpPr>
          <p:nvPr/>
        </p:nvCxnSpPr>
        <p:spPr>
          <a:xfrm>
            <a:off x="2697208" y="1097246"/>
            <a:ext cx="1548000" cy="1257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27" name="ZoneTexte 26">
            <a:extLst>
              <a:ext uri="{FF2B5EF4-FFF2-40B4-BE49-F238E27FC236}">
                <a16:creationId xmlns:a16="http://schemas.microsoft.com/office/drawing/2014/main" id="{160B0B84-CE6E-96BC-2766-FF7394DA5EBE}"/>
              </a:ext>
            </a:extLst>
          </p:cNvPr>
          <p:cNvSpPr txBox="1"/>
          <p:nvPr/>
        </p:nvSpPr>
        <p:spPr>
          <a:xfrm>
            <a:off x="4355567" y="1670170"/>
            <a:ext cx="3692848" cy="369332"/>
          </a:xfrm>
          <a:prstGeom prst="rect">
            <a:avLst/>
          </a:prstGeom>
          <a:noFill/>
        </p:spPr>
        <p:txBody>
          <a:bodyPr wrap="square" rtlCol="0">
            <a:spAutoFit/>
          </a:bodyPr>
          <a:lstStyle/>
          <a:p>
            <a:r>
              <a:rPr lang="fr-FR" dirty="0">
                <a:solidFill>
                  <a:schemeClr val="bg1"/>
                </a:solidFill>
              </a:rPr>
              <a:t>LIEN VERS DES SITES EXTERNES</a:t>
            </a:r>
          </a:p>
        </p:txBody>
      </p:sp>
      <p:sp>
        <p:nvSpPr>
          <p:cNvPr id="33" name="Titre 1">
            <a:extLst>
              <a:ext uri="{FF2B5EF4-FFF2-40B4-BE49-F238E27FC236}">
                <a16:creationId xmlns:a16="http://schemas.microsoft.com/office/drawing/2014/main" id="{1B6D36E3-0FAD-7DB3-730C-F4CF73F61969}"/>
              </a:ext>
            </a:extLst>
          </p:cNvPr>
          <p:cNvSpPr txBox="1">
            <a:spLocks/>
          </p:cNvSpPr>
          <p:nvPr/>
        </p:nvSpPr>
        <p:spPr>
          <a:xfrm>
            <a:off x="3932756" y="2671433"/>
            <a:ext cx="2942896" cy="583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3200">
                <a:solidFill>
                  <a:srgbClr val="FFFFFF"/>
                </a:solidFill>
              </a:rPr>
              <a:t>  </a:t>
            </a:r>
            <a:r>
              <a:rPr lang="fr-FR" sz="1800">
                <a:solidFill>
                  <a:srgbClr val="FFFFFF"/>
                </a:solidFill>
              </a:rPr>
              <a:t>NOUS</a:t>
            </a:r>
            <a:r>
              <a:rPr lang="fr-FR" sz="3200">
                <a:solidFill>
                  <a:srgbClr val="FFFFFF"/>
                </a:solidFill>
              </a:rPr>
              <a:t> </a:t>
            </a:r>
            <a:r>
              <a:rPr lang="fr-FR" sz="1800">
                <a:solidFill>
                  <a:srgbClr val="FFFFFF"/>
                </a:solidFill>
              </a:rPr>
              <a:t>CONTACTER</a:t>
            </a:r>
            <a:endParaRPr lang="fr-FR" sz="3200" dirty="0">
              <a:solidFill>
                <a:srgbClr val="FFFFFF"/>
              </a:solidFill>
            </a:endParaRPr>
          </a:p>
        </p:txBody>
      </p:sp>
      <p:sp>
        <p:nvSpPr>
          <p:cNvPr id="34" name="ZoneTexte 33">
            <a:extLst>
              <a:ext uri="{FF2B5EF4-FFF2-40B4-BE49-F238E27FC236}">
                <a16:creationId xmlns:a16="http://schemas.microsoft.com/office/drawing/2014/main" id="{89555890-EA69-1786-19A1-8553B4630786}"/>
              </a:ext>
            </a:extLst>
          </p:cNvPr>
          <p:cNvSpPr txBox="1"/>
          <p:nvPr/>
        </p:nvSpPr>
        <p:spPr>
          <a:xfrm>
            <a:off x="1302312" y="2462654"/>
            <a:ext cx="1444147" cy="646331"/>
          </a:xfrm>
          <a:prstGeom prst="rect">
            <a:avLst/>
          </a:prstGeom>
          <a:noFill/>
        </p:spPr>
        <p:txBody>
          <a:bodyPr wrap="square" rtlCol="0">
            <a:spAutoFit/>
          </a:bodyPr>
          <a:lstStyle/>
          <a:p>
            <a:pPr>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A PROPOS</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 name="ZoneTexte 34">
            <a:extLst>
              <a:ext uri="{FF2B5EF4-FFF2-40B4-BE49-F238E27FC236}">
                <a16:creationId xmlns:a16="http://schemas.microsoft.com/office/drawing/2014/main" id="{D1F0E58B-8D9F-F74B-284D-EEFD9F61FD32}"/>
              </a:ext>
            </a:extLst>
          </p:cNvPr>
          <p:cNvSpPr txBox="1"/>
          <p:nvPr/>
        </p:nvSpPr>
        <p:spPr>
          <a:xfrm>
            <a:off x="4473140" y="2082468"/>
            <a:ext cx="1862128" cy="646331"/>
          </a:xfrm>
          <a:prstGeom prst="rect">
            <a:avLst/>
          </a:prstGeom>
          <a:noFill/>
        </p:spPr>
        <p:txBody>
          <a:bodyPr wrap="square">
            <a:spAutoFit/>
          </a:bodyPr>
          <a:lstStyle/>
          <a:p>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ACCEUIL</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7" name="ZoneTexte 36">
            <a:extLst>
              <a:ext uri="{FF2B5EF4-FFF2-40B4-BE49-F238E27FC236}">
                <a16:creationId xmlns:a16="http://schemas.microsoft.com/office/drawing/2014/main" id="{44ACC9AD-C2B3-545A-3AF8-F530D7C67898}"/>
              </a:ext>
            </a:extLst>
          </p:cNvPr>
          <p:cNvSpPr txBox="1"/>
          <p:nvPr/>
        </p:nvSpPr>
        <p:spPr>
          <a:xfrm>
            <a:off x="4608185" y="2498036"/>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RECETTES</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38" name="Connecteur : en angle 37">
            <a:extLst>
              <a:ext uri="{FF2B5EF4-FFF2-40B4-BE49-F238E27FC236}">
                <a16:creationId xmlns:a16="http://schemas.microsoft.com/office/drawing/2014/main" id="{51C6A993-3D13-7962-BA9B-03C1BF43A475}"/>
              </a:ext>
            </a:extLst>
          </p:cNvPr>
          <p:cNvCxnSpPr>
            <a:cxnSpLocks/>
          </p:cNvCxnSpPr>
          <p:nvPr/>
        </p:nvCxnSpPr>
        <p:spPr>
          <a:xfrm>
            <a:off x="2697208" y="2627575"/>
            <a:ext cx="1548000" cy="395999"/>
          </a:xfrm>
          <a:prstGeom prst="bentConnector3">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9" name="Connecteur : en angle 38">
            <a:extLst>
              <a:ext uri="{FF2B5EF4-FFF2-40B4-BE49-F238E27FC236}">
                <a16:creationId xmlns:a16="http://schemas.microsoft.com/office/drawing/2014/main" id="{822B9ADC-726E-13D7-CD2D-93567C3CF180}"/>
              </a:ext>
            </a:extLst>
          </p:cNvPr>
          <p:cNvCxnSpPr>
            <a:cxnSpLocks/>
          </p:cNvCxnSpPr>
          <p:nvPr/>
        </p:nvCxnSpPr>
        <p:spPr>
          <a:xfrm>
            <a:off x="2697208" y="2627575"/>
            <a:ext cx="1548000" cy="764166"/>
          </a:xfrm>
          <a:prstGeom prst="bent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0" name="Connecteur : en angle 39">
            <a:extLst>
              <a:ext uri="{FF2B5EF4-FFF2-40B4-BE49-F238E27FC236}">
                <a16:creationId xmlns:a16="http://schemas.microsoft.com/office/drawing/2014/main" id="{F994503C-D2BD-A36D-1E68-AA560F22BE55}"/>
              </a:ext>
            </a:extLst>
          </p:cNvPr>
          <p:cNvCxnSpPr>
            <a:cxnSpLocks/>
          </p:cNvCxnSpPr>
          <p:nvPr/>
        </p:nvCxnSpPr>
        <p:spPr>
          <a:xfrm flipV="1">
            <a:off x="2697208" y="2267134"/>
            <a:ext cx="1548000" cy="360441"/>
          </a:xfrm>
          <a:prstGeom prst="bent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1" name="Connecteur droit avec flèche 40">
            <a:extLst>
              <a:ext uri="{FF2B5EF4-FFF2-40B4-BE49-F238E27FC236}">
                <a16:creationId xmlns:a16="http://schemas.microsoft.com/office/drawing/2014/main" id="{ECBFA5EC-A359-949C-7D66-AD9D6453DA0F}"/>
              </a:ext>
            </a:extLst>
          </p:cNvPr>
          <p:cNvCxnSpPr>
            <a:cxnSpLocks/>
          </p:cNvCxnSpPr>
          <p:nvPr/>
        </p:nvCxnSpPr>
        <p:spPr>
          <a:xfrm>
            <a:off x="2697208" y="2627575"/>
            <a:ext cx="1548000" cy="1257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42" name="ZoneTexte 41">
            <a:extLst>
              <a:ext uri="{FF2B5EF4-FFF2-40B4-BE49-F238E27FC236}">
                <a16:creationId xmlns:a16="http://schemas.microsoft.com/office/drawing/2014/main" id="{CF4EB017-D9E2-D29B-C0AE-323EE3458D62}"/>
              </a:ext>
            </a:extLst>
          </p:cNvPr>
          <p:cNvSpPr txBox="1"/>
          <p:nvPr/>
        </p:nvSpPr>
        <p:spPr>
          <a:xfrm>
            <a:off x="4608184" y="3177884"/>
            <a:ext cx="3692848" cy="369332"/>
          </a:xfrm>
          <a:prstGeom prst="rect">
            <a:avLst/>
          </a:prstGeom>
          <a:noFill/>
        </p:spPr>
        <p:txBody>
          <a:bodyPr wrap="square" rtlCol="0">
            <a:spAutoFit/>
          </a:bodyPr>
          <a:lstStyle/>
          <a:p>
            <a:r>
              <a:rPr lang="fr-FR" dirty="0">
                <a:solidFill>
                  <a:schemeClr val="bg1"/>
                </a:solidFill>
              </a:rPr>
              <a:t>LIEN VERS DES SITES EXTERNES</a:t>
            </a:r>
          </a:p>
        </p:txBody>
      </p:sp>
      <p:sp>
        <p:nvSpPr>
          <p:cNvPr id="47" name="Titre 1">
            <a:extLst>
              <a:ext uri="{FF2B5EF4-FFF2-40B4-BE49-F238E27FC236}">
                <a16:creationId xmlns:a16="http://schemas.microsoft.com/office/drawing/2014/main" id="{C863C42A-E7AD-92FB-197F-A81D253F1306}"/>
              </a:ext>
            </a:extLst>
          </p:cNvPr>
          <p:cNvSpPr txBox="1">
            <a:spLocks/>
          </p:cNvSpPr>
          <p:nvPr/>
        </p:nvSpPr>
        <p:spPr>
          <a:xfrm>
            <a:off x="3932756" y="4108473"/>
            <a:ext cx="2942896" cy="583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3200">
                <a:solidFill>
                  <a:srgbClr val="FFFFFF"/>
                </a:solidFill>
              </a:rPr>
              <a:t>  </a:t>
            </a:r>
            <a:r>
              <a:rPr lang="fr-FR" sz="1800">
                <a:solidFill>
                  <a:srgbClr val="FFFFFF"/>
                </a:solidFill>
              </a:rPr>
              <a:t>NOUS</a:t>
            </a:r>
            <a:r>
              <a:rPr lang="fr-FR" sz="3200">
                <a:solidFill>
                  <a:srgbClr val="FFFFFF"/>
                </a:solidFill>
              </a:rPr>
              <a:t> </a:t>
            </a:r>
            <a:r>
              <a:rPr lang="fr-FR" sz="1800">
                <a:solidFill>
                  <a:srgbClr val="FFFFFF"/>
                </a:solidFill>
              </a:rPr>
              <a:t>CONTACTER</a:t>
            </a:r>
            <a:endParaRPr lang="fr-FR" sz="3200" dirty="0">
              <a:solidFill>
                <a:srgbClr val="FFFFFF"/>
              </a:solidFill>
            </a:endParaRPr>
          </a:p>
        </p:txBody>
      </p:sp>
      <p:sp>
        <p:nvSpPr>
          <p:cNvPr id="48" name="ZoneTexte 47">
            <a:extLst>
              <a:ext uri="{FF2B5EF4-FFF2-40B4-BE49-F238E27FC236}">
                <a16:creationId xmlns:a16="http://schemas.microsoft.com/office/drawing/2014/main" id="{FFC89F6D-33C2-E31E-5776-CF3473DE7CAD}"/>
              </a:ext>
            </a:extLst>
          </p:cNvPr>
          <p:cNvSpPr txBox="1"/>
          <p:nvPr/>
        </p:nvSpPr>
        <p:spPr>
          <a:xfrm>
            <a:off x="869430" y="3879949"/>
            <a:ext cx="1827778" cy="646331"/>
          </a:xfrm>
          <a:prstGeom prst="rect">
            <a:avLst/>
          </a:prstGeom>
          <a:noFill/>
        </p:spPr>
        <p:txBody>
          <a:bodyPr wrap="square" rtlCol="0">
            <a:spAutoFit/>
          </a:bodyPr>
          <a:lstStyle/>
          <a:p>
            <a:pPr>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RECETTES</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ZoneTexte 48">
            <a:extLst>
              <a:ext uri="{FF2B5EF4-FFF2-40B4-BE49-F238E27FC236}">
                <a16:creationId xmlns:a16="http://schemas.microsoft.com/office/drawing/2014/main" id="{78CB106C-6AE7-15AE-A40E-97A72BFB90EB}"/>
              </a:ext>
            </a:extLst>
          </p:cNvPr>
          <p:cNvSpPr txBox="1"/>
          <p:nvPr/>
        </p:nvSpPr>
        <p:spPr>
          <a:xfrm>
            <a:off x="4473140" y="3519508"/>
            <a:ext cx="1862128" cy="646331"/>
          </a:xfrm>
          <a:prstGeom prst="rect">
            <a:avLst/>
          </a:prstGeom>
          <a:noFill/>
        </p:spPr>
        <p:txBody>
          <a:bodyPr wrap="square">
            <a:spAutoFit/>
          </a:bodyPr>
          <a:lstStyle/>
          <a:p>
            <a:r>
              <a:rPr lang="fr-FR" sz="1800" b="0" i="0" kern="1200" spc="0" baseline="0" dirty="0">
                <a:ln>
                  <a:noFill/>
                </a:ln>
                <a:solidFill>
                  <a:srgbClr val="FFFFFF"/>
                </a:solidFill>
                <a:effectLst/>
                <a:latin typeface="Aptos" panose="020B0004020202020204" pitchFamily="34" charset="0"/>
                <a:ea typeface="+mn-ea"/>
                <a:cs typeface="+mn-cs"/>
              </a:rPr>
              <a:t>ACCEUIL</a:t>
            </a:r>
            <a:endParaRPr lang="fr-F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0" name="ZoneTexte 49">
            <a:extLst>
              <a:ext uri="{FF2B5EF4-FFF2-40B4-BE49-F238E27FC236}">
                <a16:creationId xmlns:a16="http://schemas.microsoft.com/office/drawing/2014/main" id="{FC18832C-A447-C9C1-F52E-3B3B46E485C4}"/>
              </a:ext>
            </a:extLst>
          </p:cNvPr>
          <p:cNvSpPr txBox="1"/>
          <p:nvPr/>
        </p:nvSpPr>
        <p:spPr>
          <a:xfrm>
            <a:off x="4608185" y="3935076"/>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A PROPOS</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51" name="Connecteur : en angle 50">
            <a:extLst>
              <a:ext uri="{FF2B5EF4-FFF2-40B4-BE49-F238E27FC236}">
                <a16:creationId xmlns:a16="http://schemas.microsoft.com/office/drawing/2014/main" id="{01EBB66D-CCEF-5FD1-7B33-81EBE0FCBCE3}"/>
              </a:ext>
            </a:extLst>
          </p:cNvPr>
          <p:cNvCxnSpPr>
            <a:cxnSpLocks/>
            <a:stCxn id="48" idx="3"/>
          </p:cNvCxnSpPr>
          <p:nvPr/>
        </p:nvCxnSpPr>
        <p:spPr>
          <a:xfrm>
            <a:off x="2697208" y="4058360"/>
            <a:ext cx="1548000" cy="402254"/>
          </a:xfrm>
          <a:prstGeom prst="bentConnector3">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52" name="Connecteur : en angle 51">
            <a:extLst>
              <a:ext uri="{FF2B5EF4-FFF2-40B4-BE49-F238E27FC236}">
                <a16:creationId xmlns:a16="http://schemas.microsoft.com/office/drawing/2014/main" id="{9F0542FC-E626-37BA-8AF2-0734FAD83E38}"/>
              </a:ext>
            </a:extLst>
          </p:cNvPr>
          <p:cNvCxnSpPr>
            <a:cxnSpLocks/>
            <a:stCxn id="48" idx="3"/>
          </p:cNvCxnSpPr>
          <p:nvPr/>
        </p:nvCxnSpPr>
        <p:spPr>
          <a:xfrm>
            <a:off x="2697208" y="4058360"/>
            <a:ext cx="1548000" cy="770421"/>
          </a:xfrm>
          <a:prstGeom prst="bent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53" name="Connecteur : en angle 52">
            <a:extLst>
              <a:ext uri="{FF2B5EF4-FFF2-40B4-BE49-F238E27FC236}">
                <a16:creationId xmlns:a16="http://schemas.microsoft.com/office/drawing/2014/main" id="{59DC4BFC-46FF-79A4-E164-BC99E87B1252}"/>
              </a:ext>
            </a:extLst>
          </p:cNvPr>
          <p:cNvCxnSpPr>
            <a:cxnSpLocks/>
            <a:stCxn id="48" idx="3"/>
          </p:cNvCxnSpPr>
          <p:nvPr/>
        </p:nvCxnSpPr>
        <p:spPr>
          <a:xfrm flipV="1">
            <a:off x="2697208" y="3704174"/>
            <a:ext cx="1548000" cy="354186"/>
          </a:xfrm>
          <a:prstGeom prst="bent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54" name="Connecteur droit avec flèche 53">
            <a:extLst>
              <a:ext uri="{FF2B5EF4-FFF2-40B4-BE49-F238E27FC236}">
                <a16:creationId xmlns:a16="http://schemas.microsoft.com/office/drawing/2014/main" id="{6E631D91-A2D1-E63F-BF15-91617576EF01}"/>
              </a:ext>
            </a:extLst>
          </p:cNvPr>
          <p:cNvCxnSpPr>
            <a:cxnSpLocks/>
            <a:stCxn id="48" idx="3"/>
          </p:cNvCxnSpPr>
          <p:nvPr/>
        </p:nvCxnSpPr>
        <p:spPr>
          <a:xfrm>
            <a:off x="2697208" y="4058360"/>
            <a:ext cx="1548000" cy="1883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55" name="ZoneTexte 54">
            <a:extLst>
              <a:ext uri="{FF2B5EF4-FFF2-40B4-BE49-F238E27FC236}">
                <a16:creationId xmlns:a16="http://schemas.microsoft.com/office/drawing/2014/main" id="{841E41CF-80A1-1F53-B182-3A7E2FB20074}"/>
              </a:ext>
            </a:extLst>
          </p:cNvPr>
          <p:cNvSpPr txBox="1"/>
          <p:nvPr/>
        </p:nvSpPr>
        <p:spPr>
          <a:xfrm>
            <a:off x="4355567" y="4644115"/>
            <a:ext cx="3692848" cy="369332"/>
          </a:xfrm>
          <a:prstGeom prst="rect">
            <a:avLst/>
          </a:prstGeom>
          <a:noFill/>
        </p:spPr>
        <p:txBody>
          <a:bodyPr wrap="square" rtlCol="0">
            <a:spAutoFit/>
          </a:bodyPr>
          <a:lstStyle/>
          <a:p>
            <a:r>
              <a:rPr lang="fr-FR" dirty="0">
                <a:solidFill>
                  <a:schemeClr val="bg1"/>
                </a:solidFill>
              </a:rPr>
              <a:t>LIEN VERS DES SITES EXTERNES</a:t>
            </a:r>
          </a:p>
        </p:txBody>
      </p:sp>
      <p:sp>
        <p:nvSpPr>
          <p:cNvPr id="56" name="Titre 1">
            <a:extLst>
              <a:ext uri="{FF2B5EF4-FFF2-40B4-BE49-F238E27FC236}">
                <a16:creationId xmlns:a16="http://schemas.microsoft.com/office/drawing/2014/main" id="{298E531B-2B6F-EBFC-AFFB-4726387A06FB}"/>
              </a:ext>
            </a:extLst>
          </p:cNvPr>
          <p:cNvSpPr txBox="1">
            <a:spLocks/>
          </p:cNvSpPr>
          <p:nvPr/>
        </p:nvSpPr>
        <p:spPr>
          <a:xfrm>
            <a:off x="3932756" y="5713177"/>
            <a:ext cx="2942896" cy="5831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1800" dirty="0">
                <a:solidFill>
                  <a:srgbClr val="FFFFFF"/>
                </a:solidFill>
              </a:rPr>
              <a:t>RECETTES</a:t>
            </a:r>
          </a:p>
        </p:txBody>
      </p:sp>
      <p:sp>
        <p:nvSpPr>
          <p:cNvPr id="57" name="ZoneTexte 56">
            <a:extLst>
              <a:ext uri="{FF2B5EF4-FFF2-40B4-BE49-F238E27FC236}">
                <a16:creationId xmlns:a16="http://schemas.microsoft.com/office/drawing/2014/main" id="{FBA1D118-1F8C-7FEF-A0D8-0344F23BF42A}"/>
              </a:ext>
            </a:extLst>
          </p:cNvPr>
          <p:cNvSpPr txBox="1"/>
          <p:nvPr/>
        </p:nvSpPr>
        <p:spPr>
          <a:xfrm>
            <a:off x="768241" y="5484653"/>
            <a:ext cx="19289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chemeClr val="bg1"/>
                </a:solidFill>
                <a:effectLst/>
                <a:uLnTx/>
                <a:uFillTx/>
                <a:latin typeface="Aptos" panose="02110004020202020204"/>
                <a:ea typeface="+mn-ea"/>
                <a:cs typeface="+mn-cs"/>
              </a:rPr>
              <a:t>NOUS CONTACTER</a:t>
            </a:r>
          </a:p>
        </p:txBody>
      </p:sp>
      <p:sp>
        <p:nvSpPr>
          <p:cNvPr id="58" name="ZoneTexte 57">
            <a:extLst>
              <a:ext uri="{FF2B5EF4-FFF2-40B4-BE49-F238E27FC236}">
                <a16:creationId xmlns:a16="http://schemas.microsoft.com/office/drawing/2014/main" id="{1B10511F-8698-8E60-F53F-EF3F5A408A54}"/>
              </a:ext>
            </a:extLst>
          </p:cNvPr>
          <p:cNvSpPr txBox="1"/>
          <p:nvPr/>
        </p:nvSpPr>
        <p:spPr>
          <a:xfrm>
            <a:off x="4473140" y="5124212"/>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i="0" u="none" strike="noStrike" kern="1200" cap="none" spc="0" normalizeH="0" baseline="0" noProof="0" dirty="0">
                <a:ln>
                  <a:noFill/>
                </a:ln>
                <a:solidFill>
                  <a:schemeClr val="bg1"/>
                </a:solidFill>
                <a:effectLst/>
                <a:uLnTx/>
                <a:uFillTx/>
                <a:latin typeface="Aptos" panose="02110004020202020204"/>
                <a:ea typeface="+mn-ea"/>
                <a:cs typeface="+mn-cs"/>
              </a:rPr>
              <a:t>ACCEUL</a:t>
            </a:r>
          </a:p>
        </p:txBody>
      </p:sp>
      <p:sp>
        <p:nvSpPr>
          <p:cNvPr id="59" name="ZoneTexte 58">
            <a:extLst>
              <a:ext uri="{FF2B5EF4-FFF2-40B4-BE49-F238E27FC236}">
                <a16:creationId xmlns:a16="http://schemas.microsoft.com/office/drawing/2014/main" id="{9DB6F777-1C2B-4FC8-A3D2-2C14F273F48B}"/>
              </a:ext>
            </a:extLst>
          </p:cNvPr>
          <p:cNvSpPr txBox="1"/>
          <p:nvPr/>
        </p:nvSpPr>
        <p:spPr>
          <a:xfrm>
            <a:off x="4608184" y="5539780"/>
            <a:ext cx="4767043" cy="646331"/>
          </a:xfrm>
          <a:prstGeom prst="rect">
            <a:avLst/>
          </a:prstGeom>
          <a:noFill/>
        </p:spPr>
        <p:txBody>
          <a:bodyPr wrap="square">
            <a:spAutoFit/>
          </a:bodyPr>
          <a:lstStyle/>
          <a:p>
            <a:r>
              <a:rPr lang="fr-FR" sz="1800" b="0" i="0" kern="1200" spc="0" baseline="0" dirty="0">
                <a:ln>
                  <a:noFill/>
                </a:ln>
                <a:solidFill>
                  <a:srgbClr val="FFFFFF"/>
                </a:solidFill>
                <a:effectLst/>
                <a:latin typeface="Aptos" panose="020B0004020202020204" pitchFamily="34" charset="0"/>
                <a:ea typeface="+mn-ea"/>
                <a:cs typeface="+mn-cs"/>
              </a:rPr>
              <a:t>A PROPOS</a:t>
            </a:r>
            <a:endParaRPr lang="fr-F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60" name="Connecteur : en angle 59">
            <a:extLst>
              <a:ext uri="{FF2B5EF4-FFF2-40B4-BE49-F238E27FC236}">
                <a16:creationId xmlns:a16="http://schemas.microsoft.com/office/drawing/2014/main" id="{7F7D61CB-E0FB-82B6-3C75-58F49F28B602}"/>
              </a:ext>
            </a:extLst>
          </p:cNvPr>
          <p:cNvCxnSpPr>
            <a:cxnSpLocks/>
            <a:stCxn id="57" idx="3"/>
          </p:cNvCxnSpPr>
          <p:nvPr/>
        </p:nvCxnSpPr>
        <p:spPr>
          <a:xfrm>
            <a:off x="2697208" y="5653930"/>
            <a:ext cx="1548000" cy="411388"/>
          </a:xfrm>
          <a:prstGeom prst="bentConnector3">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61" name="Connecteur : en angle 60">
            <a:extLst>
              <a:ext uri="{FF2B5EF4-FFF2-40B4-BE49-F238E27FC236}">
                <a16:creationId xmlns:a16="http://schemas.microsoft.com/office/drawing/2014/main" id="{6AF22ED7-7A3A-B33B-2474-7DA45ACD2B1C}"/>
              </a:ext>
            </a:extLst>
          </p:cNvPr>
          <p:cNvCxnSpPr>
            <a:cxnSpLocks/>
            <a:stCxn id="57" idx="3"/>
          </p:cNvCxnSpPr>
          <p:nvPr/>
        </p:nvCxnSpPr>
        <p:spPr>
          <a:xfrm>
            <a:off x="2697208" y="5653930"/>
            <a:ext cx="1548000" cy="779555"/>
          </a:xfrm>
          <a:prstGeom prst="bent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2" name="Connecteur : en angle 61">
            <a:extLst>
              <a:ext uri="{FF2B5EF4-FFF2-40B4-BE49-F238E27FC236}">
                <a16:creationId xmlns:a16="http://schemas.microsoft.com/office/drawing/2014/main" id="{9E4D2BCB-CE62-316F-759A-BBB5135D71B3}"/>
              </a:ext>
            </a:extLst>
          </p:cNvPr>
          <p:cNvCxnSpPr>
            <a:cxnSpLocks/>
            <a:stCxn id="57" idx="3"/>
          </p:cNvCxnSpPr>
          <p:nvPr/>
        </p:nvCxnSpPr>
        <p:spPr>
          <a:xfrm flipV="1">
            <a:off x="2697208" y="5308878"/>
            <a:ext cx="1548000" cy="345052"/>
          </a:xfrm>
          <a:prstGeom prst="bent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3" name="Connecteur droit avec flèche 62">
            <a:extLst>
              <a:ext uri="{FF2B5EF4-FFF2-40B4-BE49-F238E27FC236}">
                <a16:creationId xmlns:a16="http://schemas.microsoft.com/office/drawing/2014/main" id="{8100B888-FC58-E63D-CBA0-FD410C722152}"/>
              </a:ext>
            </a:extLst>
          </p:cNvPr>
          <p:cNvCxnSpPr>
            <a:cxnSpLocks/>
            <a:stCxn id="57" idx="3"/>
          </p:cNvCxnSpPr>
          <p:nvPr/>
        </p:nvCxnSpPr>
        <p:spPr>
          <a:xfrm>
            <a:off x="2697208" y="5653930"/>
            <a:ext cx="1548000" cy="27967"/>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64" name="ZoneTexte 63">
            <a:extLst>
              <a:ext uri="{FF2B5EF4-FFF2-40B4-BE49-F238E27FC236}">
                <a16:creationId xmlns:a16="http://schemas.microsoft.com/office/drawing/2014/main" id="{FFC72610-F4AE-9A6C-E1C9-F058BF2BFB10}"/>
              </a:ext>
            </a:extLst>
          </p:cNvPr>
          <p:cNvSpPr txBox="1"/>
          <p:nvPr/>
        </p:nvSpPr>
        <p:spPr>
          <a:xfrm>
            <a:off x="4473140" y="6202257"/>
            <a:ext cx="3692848" cy="369332"/>
          </a:xfrm>
          <a:prstGeom prst="rect">
            <a:avLst/>
          </a:prstGeom>
          <a:noFill/>
        </p:spPr>
        <p:txBody>
          <a:bodyPr wrap="square" rtlCol="0">
            <a:spAutoFit/>
          </a:bodyPr>
          <a:lstStyle/>
          <a:p>
            <a:r>
              <a:rPr lang="fr-FR" dirty="0">
                <a:solidFill>
                  <a:schemeClr val="bg1"/>
                </a:solidFill>
              </a:rPr>
              <a:t>LIEN VERS DES SITES EXTERNES</a:t>
            </a:r>
          </a:p>
        </p:txBody>
      </p:sp>
      <p:cxnSp>
        <p:nvCxnSpPr>
          <p:cNvPr id="66" name="Connecteur droit 65">
            <a:extLst>
              <a:ext uri="{FF2B5EF4-FFF2-40B4-BE49-F238E27FC236}">
                <a16:creationId xmlns:a16="http://schemas.microsoft.com/office/drawing/2014/main" id="{CD395E2E-53DF-63EE-5F3F-4095A1634BB1}"/>
              </a:ext>
            </a:extLst>
          </p:cNvPr>
          <p:cNvCxnSpPr>
            <a:cxnSpLocks/>
          </p:cNvCxnSpPr>
          <p:nvPr/>
        </p:nvCxnSpPr>
        <p:spPr>
          <a:xfrm>
            <a:off x="748877" y="5050787"/>
            <a:ext cx="11134054" cy="30212"/>
          </a:xfrm>
          <a:prstGeom prst="line">
            <a:avLst/>
          </a:prstGeom>
          <a:ln>
            <a:solidFill>
              <a:srgbClr val="600000"/>
            </a:solidFill>
          </a:ln>
        </p:spPr>
        <p:style>
          <a:lnRef idx="2">
            <a:schemeClr val="accent4"/>
          </a:lnRef>
          <a:fillRef idx="0">
            <a:schemeClr val="accent4"/>
          </a:fillRef>
          <a:effectRef idx="1">
            <a:schemeClr val="accent4"/>
          </a:effectRef>
          <a:fontRef idx="minor">
            <a:schemeClr val="tx1"/>
          </a:fontRef>
        </p:style>
      </p:cxnSp>
      <p:cxnSp>
        <p:nvCxnSpPr>
          <p:cNvPr id="68" name="Connecteur droit 67">
            <a:extLst>
              <a:ext uri="{FF2B5EF4-FFF2-40B4-BE49-F238E27FC236}">
                <a16:creationId xmlns:a16="http://schemas.microsoft.com/office/drawing/2014/main" id="{344E4F04-A032-E35C-449C-DBDB43D39396}"/>
              </a:ext>
            </a:extLst>
          </p:cNvPr>
          <p:cNvCxnSpPr>
            <a:cxnSpLocks/>
          </p:cNvCxnSpPr>
          <p:nvPr/>
        </p:nvCxnSpPr>
        <p:spPr>
          <a:xfrm>
            <a:off x="768241" y="3573315"/>
            <a:ext cx="11134054" cy="30212"/>
          </a:xfrm>
          <a:prstGeom prst="line">
            <a:avLst/>
          </a:prstGeom>
          <a:ln>
            <a:solidFill>
              <a:srgbClr val="600000"/>
            </a:solidFill>
          </a:ln>
        </p:spPr>
        <p:style>
          <a:lnRef idx="2">
            <a:schemeClr val="accent4"/>
          </a:lnRef>
          <a:fillRef idx="0">
            <a:schemeClr val="accent4"/>
          </a:fillRef>
          <a:effectRef idx="1">
            <a:schemeClr val="accent4"/>
          </a:effectRef>
          <a:fontRef idx="minor">
            <a:schemeClr val="tx1"/>
          </a:fontRef>
        </p:style>
      </p:cxnSp>
      <p:cxnSp>
        <p:nvCxnSpPr>
          <p:cNvPr id="69" name="Connecteur droit 68">
            <a:extLst>
              <a:ext uri="{FF2B5EF4-FFF2-40B4-BE49-F238E27FC236}">
                <a16:creationId xmlns:a16="http://schemas.microsoft.com/office/drawing/2014/main" id="{34FD34A6-6E92-F609-40E4-24C598A8F205}"/>
              </a:ext>
            </a:extLst>
          </p:cNvPr>
          <p:cNvCxnSpPr>
            <a:cxnSpLocks/>
          </p:cNvCxnSpPr>
          <p:nvPr/>
        </p:nvCxnSpPr>
        <p:spPr>
          <a:xfrm>
            <a:off x="869430" y="2060618"/>
            <a:ext cx="11134054" cy="30212"/>
          </a:xfrm>
          <a:prstGeom prst="line">
            <a:avLst/>
          </a:prstGeom>
          <a:ln>
            <a:solidFill>
              <a:srgbClr val="600000"/>
            </a:solidFill>
          </a:ln>
        </p:spPr>
        <p:style>
          <a:lnRef idx="2">
            <a:schemeClr val="accent4"/>
          </a:lnRef>
          <a:fillRef idx="0">
            <a:schemeClr val="accent4"/>
          </a:fillRef>
          <a:effectRef idx="1">
            <a:schemeClr val="accent4"/>
          </a:effectRef>
          <a:fontRef idx="minor">
            <a:schemeClr val="tx1"/>
          </a:fontRef>
        </p:style>
      </p:cxnSp>
      <p:cxnSp>
        <p:nvCxnSpPr>
          <p:cNvPr id="7" name="Connecteur : en angle 6">
            <a:extLst>
              <a:ext uri="{FF2B5EF4-FFF2-40B4-BE49-F238E27FC236}">
                <a16:creationId xmlns:a16="http://schemas.microsoft.com/office/drawing/2014/main" id="{F0F78D1C-79E2-1665-983A-98AE8C530CA0}"/>
              </a:ext>
            </a:extLst>
          </p:cNvPr>
          <p:cNvCxnSpPr>
            <a:cxnSpLocks/>
            <a:stCxn id="48" idx="2"/>
          </p:cNvCxnSpPr>
          <p:nvPr/>
        </p:nvCxnSpPr>
        <p:spPr>
          <a:xfrm rot="16200000" flipH="1">
            <a:off x="4731070" y="1578528"/>
            <a:ext cx="487167" cy="6382669"/>
          </a:xfrm>
          <a:prstGeom prst="bentConnector2">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ZoneTexte 9">
            <a:extLst>
              <a:ext uri="{FF2B5EF4-FFF2-40B4-BE49-F238E27FC236}">
                <a16:creationId xmlns:a16="http://schemas.microsoft.com/office/drawing/2014/main" id="{42547233-CE9A-D886-9D16-B635A1767F45}"/>
              </a:ext>
            </a:extLst>
          </p:cNvPr>
          <p:cNvSpPr txBox="1"/>
          <p:nvPr/>
        </p:nvSpPr>
        <p:spPr>
          <a:xfrm>
            <a:off x="8165988" y="4756812"/>
            <a:ext cx="3987284" cy="307777"/>
          </a:xfrm>
          <a:prstGeom prst="rect">
            <a:avLst/>
          </a:prstGeom>
          <a:noFill/>
        </p:spPr>
        <p:txBody>
          <a:bodyPr wrap="square">
            <a:spAutoFit/>
          </a:bodyPr>
          <a:lstStyle/>
          <a:p>
            <a:r>
              <a:rPr lang="fr-FR" sz="1400" dirty="0">
                <a:solidFill>
                  <a:srgbClr val="FFFFFF"/>
                </a:solidFill>
                <a:latin typeface="Aptos" panose="02110004020202020204"/>
              </a:rPr>
              <a:t>DETAIL CORRESPONDANT A CHAQUE RECETTE</a:t>
            </a:r>
            <a:endParaRPr lang="fr-FR" sz="1400" dirty="0"/>
          </a:p>
        </p:txBody>
      </p:sp>
      <p:cxnSp>
        <p:nvCxnSpPr>
          <p:cNvPr id="13" name="Connecteur : en angle 12">
            <a:extLst>
              <a:ext uri="{FF2B5EF4-FFF2-40B4-BE49-F238E27FC236}">
                <a16:creationId xmlns:a16="http://schemas.microsoft.com/office/drawing/2014/main" id="{3762BDFD-6143-5901-C092-273436810E2E}"/>
              </a:ext>
            </a:extLst>
          </p:cNvPr>
          <p:cNvCxnSpPr>
            <a:stCxn id="16" idx="2"/>
          </p:cNvCxnSpPr>
          <p:nvPr/>
        </p:nvCxnSpPr>
        <p:spPr>
          <a:xfrm rot="16200000" flipH="1">
            <a:off x="4849200" y="-1471622"/>
            <a:ext cx="741365" cy="6248431"/>
          </a:xfrm>
          <a:prstGeom prst="bentConnector2">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7" name="ZoneTexte 16">
            <a:extLst>
              <a:ext uri="{FF2B5EF4-FFF2-40B4-BE49-F238E27FC236}">
                <a16:creationId xmlns:a16="http://schemas.microsoft.com/office/drawing/2014/main" id="{AB911AA0-A570-2C03-8ED1-A7A59A01940C}"/>
              </a:ext>
            </a:extLst>
          </p:cNvPr>
          <p:cNvSpPr txBox="1"/>
          <p:nvPr/>
        </p:nvSpPr>
        <p:spPr>
          <a:xfrm>
            <a:off x="8261896" y="1828196"/>
            <a:ext cx="6371302" cy="307777"/>
          </a:xfrm>
          <a:prstGeom prst="rect">
            <a:avLst/>
          </a:prstGeom>
          <a:noFill/>
        </p:spPr>
        <p:txBody>
          <a:bodyPr wrap="square">
            <a:spAutoFit/>
          </a:bodyPr>
          <a:lstStyle/>
          <a:p>
            <a:r>
              <a:rPr lang="fr-FR" sz="1400" dirty="0">
                <a:solidFill>
                  <a:srgbClr val="FFFFFF"/>
                </a:solidFill>
                <a:latin typeface="Aptos" panose="02110004020202020204"/>
              </a:rPr>
              <a:t>DETAIL CORRESPONDANT A CHAQUE RECETTE</a:t>
            </a:r>
            <a:endParaRPr lang="fr-FR" sz="1400" dirty="0"/>
          </a:p>
        </p:txBody>
      </p:sp>
    </p:spTree>
    <p:extLst>
      <p:ext uri="{BB962C8B-B14F-4D97-AF65-F5344CB8AC3E}">
        <p14:creationId xmlns:p14="http://schemas.microsoft.com/office/powerpoint/2010/main" val="4086140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B0294E-19FB-4BB2-B552-D5A7903D5918}"/>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E54BDA-C776-1610-7482-61DFA2AB9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13783CDE-7B6A-FB92-5EA6-7AC54E585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A207FE14-AD10-88CE-F54A-26AA8A45D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C3CC2778-DA2B-D711-B359-F8C4ED803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86D1A1DD-5739-6422-4B07-DCFDE89B1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E4BAB240-9343-F1DC-30DE-091CBE340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749BAC8E-1002-47E8-8FE4-5FE86106A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8D3196D6-F6CA-C256-1566-53A7D2D0E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0FE89F30-2707-2014-0F1B-2180176BA5B5}"/>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3B3A44B9-0EFD-1F8B-2BD2-3948AF0628B3}"/>
              </a:ext>
            </a:extLst>
          </p:cNvPr>
          <p:cNvSpPr>
            <a:spLocks noGrp="1"/>
          </p:cNvSpPr>
          <p:nvPr>
            <p:ph type="subTitle" idx="1"/>
          </p:nvPr>
        </p:nvSpPr>
        <p:spPr>
          <a:xfrm>
            <a:off x="1234458" y="58024"/>
            <a:ext cx="9723073" cy="540283"/>
          </a:xfrm>
        </p:spPr>
        <p:txBody>
          <a:bodyPr>
            <a:normAutofit/>
          </a:bodyPr>
          <a:lstStyle/>
          <a:p>
            <a:r>
              <a:rPr lang="fr-FR" dirty="0">
                <a:solidFill>
                  <a:srgbClr val="FFFFFF"/>
                </a:solidFill>
              </a:rPr>
              <a:t>Nos pages</a:t>
            </a:r>
          </a:p>
        </p:txBody>
      </p:sp>
      <p:sp>
        <p:nvSpPr>
          <p:cNvPr id="16" name="ZoneTexte 15">
            <a:extLst>
              <a:ext uri="{FF2B5EF4-FFF2-40B4-BE49-F238E27FC236}">
                <a16:creationId xmlns:a16="http://schemas.microsoft.com/office/drawing/2014/main" id="{E7D7BF03-B083-825A-661B-7B7C9C088DBA}"/>
              </a:ext>
            </a:extLst>
          </p:cNvPr>
          <p:cNvSpPr txBox="1"/>
          <p:nvPr/>
        </p:nvSpPr>
        <p:spPr>
          <a:xfrm>
            <a:off x="10223796" y="789214"/>
            <a:ext cx="933764"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9" name="ZoneTexte 18">
            <a:extLst>
              <a:ext uri="{FF2B5EF4-FFF2-40B4-BE49-F238E27FC236}">
                <a16:creationId xmlns:a16="http://schemas.microsoft.com/office/drawing/2014/main" id="{68900452-A060-2B4A-F56D-7AE932A604DA}"/>
              </a:ext>
            </a:extLst>
          </p:cNvPr>
          <p:cNvSpPr txBox="1"/>
          <p:nvPr/>
        </p:nvSpPr>
        <p:spPr>
          <a:xfrm>
            <a:off x="10152993" y="3834995"/>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CD04958B-1600-5D0B-5472-D00D033A47A9}"/>
              </a:ext>
            </a:extLst>
          </p:cNvPr>
          <p:cNvSpPr txBox="1"/>
          <p:nvPr/>
        </p:nvSpPr>
        <p:spPr>
          <a:xfrm>
            <a:off x="10043395" y="2826866"/>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ZoneTexte 3">
            <a:extLst>
              <a:ext uri="{FF2B5EF4-FFF2-40B4-BE49-F238E27FC236}">
                <a16:creationId xmlns:a16="http://schemas.microsoft.com/office/drawing/2014/main" id="{1446889C-1EF4-16AB-F5AA-8EA50FD63B57}"/>
              </a:ext>
            </a:extLst>
          </p:cNvPr>
          <p:cNvSpPr txBox="1"/>
          <p:nvPr/>
        </p:nvSpPr>
        <p:spPr>
          <a:xfrm>
            <a:off x="672660" y="598307"/>
            <a:ext cx="10951781" cy="535531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fr-FR" altLang="fr-FR" b="1" i="0" u="none" strike="noStrike" cap="none" normalizeH="0" baseline="0" dirty="0">
                <a:ln>
                  <a:noFill/>
                </a:ln>
                <a:solidFill>
                  <a:schemeClr val="tx1"/>
                </a:solidFill>
                <a:effectLst/>
                <a:latin typeface="Arial" panose="020B0604020202020204" pitchFamily="34" charset="0"/>
              </a:rPr>
              <a:t>Structure générale du projet</a:t>
            </a:r>
          </a:p>
          <a:p>
            <a:pPr marR="0" lvl="0" algn="l" defTabSz="914400" rtl="0" eaLnBrk="0" fontAlgn="base" latinLnBrk="0" hangingPunct="0">
              <a:lnSpc>
                <a:spcPct val="100000"/>
              </a:lnSpc>
              <a:spcBef>
                <a:spcPct val="0"/>
              </a:spcBef>
              <a:spcAft>
                <a:spcPct val="0"/>
              </a:spcAft>
              <a:buClrTx/>
              <a:buSzTx/>
              <a:tabLst/>
            </a:pPr>
            <a:endParaRPr kumimoji="0" lang="fr-FR" altLang="fr-FR"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Le projet est structuré autour de plusieurs fichiers et répertoires ayant chacun un rôle précis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solidFill>
                  <a:schemeClr val="tx1"/>
                </a:solidFill>
                <a:effectLst/>
                <a:latin typeface="Arial" panose="020B0604020202020204" pitchFamily="34" charset="0"/>
              </a:rPr>
              <a:t>Organisation des fichiers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dirty="0" err="1"/>
              <a:t>css</a:t>
            </a:r>
            <a:r>
              <a:rPr lang="fr-FR" dirty="0"/>
              <a:t>/ : Feuilles de style pour la mise en page</a:t>
            </a:r>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dirty="0" err="1"/>
              <a:t>js</a:t>
            </a:r>
            <a:r>
              <a:rPr lang="fr-FR" dirty="0"/>
              <a:t>/  : Scripts JavaScript pour les animations et interactions</a:t>
            </a:r>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dirty="0" err="1"/>
              <a:t>img</a:t>
            </a:r>
            <a:r>
              <a:rPr lang="fr-FR" dirty="0"/>
              <a:t>/ : Images des recettes</a:t>
            </a:r>
          </a:p>
          <a:p>
            <a:pPr eaLnBrk="0" fontAlgn="base" hangingPunct="0">
              <a:spcBef>
                <a:spcPct val="0"/>
              </a:spcBef>
              <a:spcAft>
                <a:spcPct val="0"/>
              </a:spcAft>
            </a:pPr>
            <a:r>
              <a:rPr lang="fr-FR" dirty="0"/>
              <a:t>|— font/ : contient toutes les polices de caractères et les icônes utilisées sur le site </a:t>
            </a:r>
            <a:r>
              <a:rPr lang="fr-FR" b="1" dirty="0" err="1"/>
              <a:t>Tasty</a:t>
            </a:r>
            <a:r>
              <a:rPr lang="fr-FR" b="1" dirty="0"/>
              <a:t> </a:t>
            </a:r>
            <a:r>
              <a:rPr lang="fr-FR" b="1" dirty="0" err="1"/>
              <a:t>Recipe</a:t>
            </a:r>
            <a:r>
              <a:rPr lang="fr-FR" b="1" dirty="0"/>
              <a:t> Master</a:t>
            </a:r>
            <a:endParaRPr lang="fr-FR" dirty="0"/>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dirty="0" err="1"/>
              <a:t>index.php</a:t>
            </a:r>
            <a:r>
              <a:rPr lang="fr-FR" dirty="0"/>
              <a:t> : Page d'accueil</a:t>
            </a:r>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dirty="0" err="1"/>
              <a:t>about.php</a:t>
            </a:r>
            <a:r>
              <a:rPr lang="fr-FR" dirty="0"/>
              <a:t> : Page À propos  </a:t>
            </a:r>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dirty="0" err="1"/>
              <a:t>Recipes.php</a:t>
            </a:r>
            <a:r>
              <a:rPr lang="fr-FR" dirty="0"/>
              <a:t> : Page listant toutes les recettes</a:t>
            </a:r>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dirty="0" err="1"/>
              <a:t>recipes_details.php</a:t>
            </a:r>
            <a:r>
              <a:rPr lang="fr-FR" dirty="0"/>
              <a:t> : Page de détails pour une recette</a:t>
            </a:r>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dirty="0" err="1"/>
              <a:t>contact.php</a:t>
            </a:r>
            <a:r>
              <a:rPr lang="fr-FR" dirty="0"/>
              <a:t> : Page de contact</a:t>
            </a:r>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dirty="0" err="1"/>
              <a:t>db.php</a:t>
            </a:r>
            <a:r>
              <a:rPr lang="fr-FR" dirty="0"/>
              <a:t> : Script de connexion à la base de données</a:t>
            </a:r>
          </a:p>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fr-FR" dirty="0"/>
          </a:p>
          <a:p>
            <a:pPr marL="0" marR="0" lvl="0" indent="0" algn="l" defTabSz="914400" rtl="0" eaLnBrk="0" fontAlgn="base" latinLnBrk="0" hangingPunct="0">
              <a:lnSpc>
                <a:spcPct val="100000"/>
              </a:lnSpc>
              <a:spcBef>
                <a:spcPct val="0"/>
              </a:spcBef>
              <a:spcAft>
                <a:spcPct val="0"/>
              </a:spcAft>
              <a:buClrTx/>
              <a:buSzTx/>
              <a:buFontTx/>
              <a:buNone/>
              <a:tabLst/>
            </a:pPr>
            <a:endParaRPr lang="fr-FR" dirty="0"/>
          </a:p>
        </p:txBody>
      </p:sp>
    </p:spTree>
    <p:extLst>
      <p:ext uri="{BB962C8B-B14F-4D97-AF65-F5344CB8AC3E}">
        <p14:creationId xmlns:p14="http://schemas.microsoft.com/office/powerpoint/2010/main" val="147899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FB2807-890B-5D7B-4EC7-0F95683B30F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A51EC3-0FEA-BDEA-DA01-F1ADDD31A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6AFBEC1B-9035-103F-3B04-2D7CB1D7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0763C8D1-BA39-3B29-BC75-26FA7F76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B8677061-E3FD-EF0B-E330-481309780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17DFAC65-2F13-CC0A-1364-3E268CB7D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A6DEEF7B-1672-157E-CD8C-4FCC215FE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EA61FC2B-83CF-7A73-9670-2F3D8D936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70B9763D-55CE-2DE5-5A06-D48FCEC39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4644E530-E2B0-D6CB-A01C-13AE0ECCE0BD}"/>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4C671014-6CA3-11C0-3AB2-5D2BB09DA2E4}"/>
              </a:ext>
            </a:extLst>
          </p:cNvPr>
          <p:cNvSpPr>
            <a:spLocks noGrp="1"/>
          </p:cNvSpPr>
          <p:nvPr>
            <p:ph type="subTitle" idx="1"/>
          </p:nvPr>
        </p:nvSpPr>
        <p:spPr>
          <a:xfrm>
            <a:off x="1234458" y="451157"/>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bg1"/>
                </a:solidFill>
                <a:effectLst/>
                <a:latin typeface="Arial" panose="020B0604020202020204" pitchFamily="34" charset="0"/>
              </a:rPr>
              <a:t>2 .Explication détaillée des fichiers Font</a:t>
            </a:r>
          </a:p>
        </p:txBody>
      </p:sp>
      <p:sp>
        <p:nvSpPr>
          <p:cNvPr id="16" name="ZoneTexte 15">
            <a:extLst>
              <a:ext uri="{FF2B5EF4-FFF2-40B4-BE49-F238E27FC236}">
                <a16:creationId xmlns:a16="http://schemas.microsoft.com/office/drawing/2014/main" id="{83975A08-DB04-76D3-2CED-FB80978F7375}"/>
              </a:ext>
            </a:extLst>
          </p:cNvPr>
          <p:cNvSpPr txBox="1"/>
          <p:nvPr/>
        </p:nvSpPr>
        <p:spPr>
          <a:xfrm>
            <a:off x="1751906" y="4693402"/>
            <a:ext cx="53148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CC80C192-BABB-020F-BEA5-5F7A8AEE7397}"/>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4E091645-6E57-35C4-AE90-4BB7DC853C29}"/>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Rectangle 2">
            <a:extLst>
              <a:ext uri="{FF2B5EF4-FFF2-40B4-BE49-F238E27FC236}">
                <a16:creationId xmlns:a16="http://schemas.microsoft.com/office/drawing/2014/main" id="{86BC23B4-37F9-9191-64D0-057BF8ADFB35}"/>
              </a:ext>
            </a:extLst>
          </p:cNvPr>
          <p:cNvSpPr>
            <a:spLocks noChangeArrowheads="1"/>
          </p:cNvSpPr>
          <p:nvPr/>
        </p:nvSpPr>
        <p:spPr bwMode="auto">
          <a:xfrm>
            <a:off x="478535" y="1127362"/>
            <a:ext cx="11211733"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defRPr/>
            </a:pP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Polices d'icônes (Font </a:t>
            </a:r>
            <a:r>
              <a:rPr kumimoji="0" lang="fr-FR" altLang="fr-FR"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Awesome</a:t>
            </a: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t>
            </a:r>
            <a:r>
              <a:rPr kumimoji="0" lang="fr-FR" altLang="fr-FR"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Themify</a:t>
            </a: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t>
            </a:r>
            <a:r>
              <a:rPr kumimoji="0" lang="fr-FR" altLang="fr-FR"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Flaticon</a:t>
            </a: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t>
            </a:r>
          </a:p>
          <a:p>
            <a:pPr marR="0" lvl="0" algn="l" defTabSz="914400" rtl="0" eaLnBrk="0" fontAlgn="base" latinLnBrk="0" hangingPunct="0">
              <a:lnSpc>
                <a:spcPct val="100000"/>
              </a:lnSpc>
              <a:spcBef>
                <a:spcPct val="0"/>
              </a:spcBef>
              <a:spcAft>
                <a:spcPct val="0"/>
              </a:spcAft>
              <a:buClrTx/>
              <a:buSzTx/>
              <a:tabLst/>
              <a:defRPr/>
            </a:pPr>
            <a:endParaRPr lang="fr-FR" altLang="fr-FR" sz="1400" dirty="0">
              <a:solidFill>
                <a:prstClr val="white"/>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defRPr/>
            </a:pP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Rôle : Les icônes utilisées dans le site (par exemple, une icône de recherche, de flèche, de réseaux sociaux comme WhatsApp ou Facebook) proviennent de bibliothèques de polices d’icônes telles que :</a:t>
            </a:r>
          </a:p>
          <a:p>
            <a:pPr marR="0" lvl="0" algn="l" defTabSz="914400" rtl="0" eaLnBrk="0" fontAlgn="base" latinLnBrk="0" hangingPunct="0">
              <a:lnSpc>
                <a:spcPct val="100000"/>
              </a:lnSpc>
              <a:spcBef>
                <a:spcPct val="0"/>
              </a:spcBef>
              <a:spcAft>
                <a:spcPct val="0"/>
              </a:spcAft>
              <a:buClrTx/>
              <a:buSzTx/>
              <a:tabLst/>
              <a:defRPr/>
            </a:pPr>
            <a:endPar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R="0" lvl="0" algn="l" defTabSz="914400" rtl="0" eaLnBrk="0" fontAlgn="base" latinLnBrk="0" hangingPunct="0">
              <a:lnSpc>
                <a:spcPct val="100000"/>
              </a:lnSpc>
              <a:spcBef>
                <a:spcPct val="0"/>
              </a:spcBef>
              <a:spcAft>
                <a:spcPct val="0"/>
              </a:spcAft>
              <a:buClrTx/>
              <a:buSzTx/>
              <a:tabLst/>
              <a:defRPr/>
            </a:pP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Font </a:t>
            </a:r>
            <a:r>
              <a:rPr kumimoji="0" lang="fr-FR" altLang="fr-FR"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Awesome</a:t>
            </a: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 Fournit des icônes universelles pour les boutons, les réseaux sociaux et les actions (téléchargement, partage, etc.).</a:t>
            </a:r>
          </a:p>
          <a:p>
            <a:pPr marR="0" lvl="0" algn="l" defTabSz="914400" rtl="0" eaLnBrk="0" fontAlgn="base" latinLnBrk="0" hangingPunct="0">
              <a:lnSpc>
                <a:spcPct val="100000"/>
              </a:lnSpc>
              <a:spcBef>
                <a:spcPct val="0"/>
              </a:spcBef>
              <a:spcAft>
                <a:spcPct val="0"/>
              </a:spcAft>
              <a:buClrTx/>
              <a:buSzTx/>
              <a:tabLst/>
              <a:defRPr/>
            </a:pPr>
            <a:endPar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R="0" lvl="0" algn="l" defTabSz="914400" rtl="0" eaLnBrk="0" fontAlgn="base" latinLnBrk="0" hangingPunct="0">
              <a:lnSpc>
                <a:spcPct val="100000"/>
              </a:lnSpc>
              <a:spcBef>
                <a:spcPct val="0"/>
              </a:spcBef>
              <a:spcAft>
                <a:spcPct val="0"/>
              </a:spcAft>
              <a:buClrTx/>
              <a:buSzTx/>
              <a:tabLst/>
              <a:defRPr/>
            </a:pPr>
            <a:r>
              <a:rPr kumimoji="0" lang="fr-FR" altLang="fr-FR"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Themify</a:t>
            </a: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t>
            </a:r>
            <a:r>
              <a:rPr kumimoji="0" lang="fr-FR" altLang="fr-FR"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Icons</a:t>
            </a: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 Ajoute des icônes légères et modernes pour enrichir le design.</a:t>
            </a:r>
          </a:p>
          <a:p>
            <a:pPr marR="0" lvl="0" algn="l" defTabSz="914400" rtl="0" eaLnBrk="0" fontAlgn="base" latinLnBrk="0" hangingPunct="0">
              <a:lnSpc>
                <a:spcPct val="100000"/>
              </a:lnSpc>
              <a:spcBef>
                <a:spcPct val="0"/>
              </a:spcBef>
              <a:spcAft>
                <a:spcPct val="0"/>
              </a:spcAft>
              <a:buClrTx/>
              <a:buSzTx/>
              <a:tabLst/>
              <a:defRPr/>
            </a:pPr>
            <a:endPar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R="0" lvl="0" algn="l" defTabSz="914400" rtl="0" eaLnBrk="0" fontAlgn="base" latinLnBrk="0" hangingPunct="0">
              <a:lnSpc>
                <a:spcPct val="100000"/>
              </a:lnSpc>
              <a:spcBef>
                <a:spcPct val="0"/>
              </a:spcBef>
              <a:spcAft>
                <a:spcPct val="0"/>
              </a:spcAft>
              <a:buClrTx/>
              <a:buSzTx/>
              <a:tabLst/>
              <a:defRPr/>
            </a:pPr>
            <a:r>
              <a:rPr kumimoji="0" lang="fr-FR" altLang="fr-FR"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Flaticon</a:t>
            </a: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 Bibliothèque spécialisée dans des icônes illustratives, particulièrement utiles pour des projets thématiques comme la cuisine.</a:t>
            </a:r>
          </a:p>
          <a:p>
            <a:pPr marR="0" lvl="0" algn="l" defTabSz="914400" rtl="0" eaLnBrk="0" fontAlgn="base" latinLnBrk="0" hangingPunct="0">
              <a:lnSpc>
                <a:spcPct val="100000"/>
              </a:lnSpc>
              <a:spcBef>
                <a:spcPct val="0"/>
              </a:spcBef>
              <a:spcAft>
                <a:spcPct val="0"/>
              </a:spcAft>
              <a:buClrTx/>
              <a:buSzTx/>
              <a:tabLst/>
              <a:defRPr/>
            </a:pPr>
            <a:endPar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R="0" lvl="0" algn="l" defTabSz="914400" rtl="0" eaLnBrk="0" fontAlgn="base" latinLnBrk="0" hangingPunct="0">
              <a:lnSpc>
                <a:spcPct val="100000"/>
              </a:lnSpc>
              <a:spcBef>
                <a:spcPct val="0"/>
              </a:spcBef>
              <a:spcAft>
                <a:spcPct val="0"/>
              </a:spcAft>
              <a:buClrTx/>
              <a:buSzTx/>
              <a:tabLst/>
              <a:defRPr/>
            </a:pP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Pourquoi utilisé : Ces icônes vectorielles sont légères et s'adaptent parfaitement à tous les écrans sans perte de qualité. De plus, elles permettent de personnaliser la couleur et la taille via du CSS, ce qui est impossible avec des images classiques.</a:t>
            </a:r>
          </a:p>
          <a:p>
            <a:pPr marR="0" lvl="0" algn="l" defTabSz="914400" rtl="0" eaLnBrk="0" fontAlgn="base" latinLnBrk="0" hangingPunct="0">
              <a:lnSpc>
                <a:spcPct val="100000"/>
              </a:lnSpc>
              <a:spcBef>
                <a:spcPct val="0"/>
              </a:spcBef>
              <a:spcAft>
                <a:spcPct val="0"/>
              </a:spcAft>
              <a:buClrTx/>
              <a:buSzTx/>
              <a:tabLst/>
              <a:defRPr/>
            </a:pPr>
            <a:endParaRPr lang="fr-FR" altLang="fr-FR" sz="1400" dirty="0">
              <a:solidFill>
                <a:prstClr val="white"/>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defRPr/>
            </a:pP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2. Polices personnalisées</a:t>
            </a:r>
          </a:p>
          <a:p>
            <a:pPr marR="0" lvl="0" algn="l" defTabSz="914400" rtl="0" eaLnBrk="0" fontAlgn="base" latinLnBrk="0" hangingPunct="0">
              <a:lnSpc>
                <a:spcPct val="100000"/>
              </a:lnSpc>
              <a:spcBef>
                <a:spcPct val="0"/>
              </a:spcBef>
              <a:spcAft>
                <a:spcPct val="0"/>
              </a:spcAft>
              <a:buClrTx/>
              <a:buSzTx/>
              <a:tabLst/>
              <a:defRPr/>
            </a:pPr>
            <a:endParaRPr lang="fr-FR" altLang="fr-FR" sz="1400" dirty="0">
              <a:solidFill>
                <a:prstClr val="white"/>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defRPr/>
            </a:pP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Rôle : Le dossier fonts contient également des fichiers de polices de texte (.</a:t>
            </a:r>
            <a:r>
              <a:rPr kumimoji="0" lang="fr-FR" altLang="fr-FR"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woff</a:t>
            </a: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.woff2, .</a:t>
            </a:r>
            <a:r>
              <a:rPr kumimoji="0" lang="fr-FR" altLang="fr-FR"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ttf</a:t>
            </a: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pour garantir un style uniforme sur tous les navigateurs.</a:t>
            </a:r>
          </a:p>
          <a:p>
            <a:pPr marR="0" lvl="0" algn="l" defTabSz="914400" rtl="0" eaLnBrk="0" fontAlgn="base" latinLnBrk="0" hangingPunct="0">
              <a:lnSpc>
                <a:spcPct val="100000"/>
              </a:lnSpc>
              <a:spcBef>
                <a:spcPct val="0"/>
              </a:spcBef>
              <a:spcAft>
                <a:spcPct val="0"/>
              </a:spcAft>
              <a:buClrTx/>
              <a:buSzTx/>
              <a:tabLst/>
              <a:defRPr/>
            </a:pPr>
            <a:endParaRPr lang="fr-FR" altLang="fr-FR" sz="1400" dirty="0">
              <a:solidFill>
                <a:prstClr val="white"/>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defRPr/>
            </a:pPr>
            <a:r>
              <a:rPr kumimoji="0" lang="fr-FR" altLang="fr-FR"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Pourquoi utilisé : Les navigateurs ne chargent pas toujours les polices en ligne. Les inclure localement permet d'assurer un rendu cohérent même en l'absence de connexion à certaines ressources externes.</a:t>
            </a:r>
          </a:p>
          <a:p>
            <a:pPr marR="0" lvl="0" algn="l" defTabSz="914400" rtl="0" eaLnBrk="0" fontAlgn="base" latinLnBrk="0" hangingPunct="0">
              <a:lnSpc>
                <a:spcPct val="100000"/>
              </a:lnSpc>
              <a:spcBef>
                <a:spcPct val="0"/>
              </a:spcBef>
              <a:spcAft>
                <a:spcPct val="0"/>
              </a:spcAft>
              <a:buClrTx/>
              <a:buSzTx/>
              <a:tabLst/>
              <a:defRPr/>
            </a:pPr>
            <a:endParaRPr lang="fr-FR" altLang="fr-FR" sz="1400" dirty="0">
              <a:solidFill>
                <a:prstClr val="white"/>
              </a:solidFill>
              <a:latin typeface="Arial" panose="020B0604020202020204" pitchFamily="34" charset="0"/>
            </a:endParaRPr>
          </a:p>
        </p:txBody>
      </p:sp>
    </p:spTree>
    <p:extLst>
      <p:ext uri="{BB962C8B-B14F-4D97-AF65-F5344CB8AC3E}">
        <p14:creationId xmlns:p14="http://schemas.microsoft.com/office/powerpoint/2010/main" val="354448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6853EA-9D33-62A2-8571-A16086D5DEF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F961120-0FCC-2321-3652-1AF93FA72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0" name="Rectangle 19">
            <a:extLst>
              <a:ext uri="{FF2B5EF4-FFF2-40B4-BE49-F238E27FC236}">
                <a16:creationId xmlns:a16="http://schemas.microsoft.com/office/drawing/2014/main" id="{BE5E1962-6F69-92E0-1E54-72FA50B49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2" name="Rectangle 21">
            <a:extLst>
              <a:ext uri="{FF2B5EF4-FFF2-40B4-BE49-F238E27FC236}">
                <a16:creationId xmlns:a16="http://schemas.microsoft.com/office/drawing/2014/main" id="{9705AB9C-F9F8-4046-54F8-FEBA0A284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7B8719F2-BE89-56DB-4725-E2391047F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308CF29C-E04F-00C4-40DE-E1DD297D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0DCFF202-2793-BD68-5D91-6F4798419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98"/>
            <a:ext cx="12191997"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58CC8DBE-674D-87AB-6F04-1D7AC769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F6BC52FC-814C-DAEA-BFF2-0A92F0E2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 y="446494"/>
            <a:ext cx="4026023"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97A12091-F4AE-A774-DE43-7D63C76D2168}"/>
              </a:ext>
            </a:extLst>
          </p:cNvPr>
          <p:cNvSpPr>
            <a:spLocks noGrp="1"/>
          </p:cNvSpPr>
          <p:nvPr>
            <p:ph type="ctrTitle"/>
          </p:nvPr>
        </p:nvSpPr>
        <p:spPr>
          <a:xfrm>
            <a:off x="8681545" y="1430159"/>
            <a:ext cx="2942896" cy="583161"/>
          </a:xfrm>
        </p:spPr>
        <p:txBody>
          <a:bodyPr anchor="b">
            <a:noAutofit/>
          </a:bodyPr>
          <a:lstStyle/>
          <a:p>
            <a:r>
              <a:rPr lang="fr-FR" sz="3200" dirty="0">
                <a:solidFill>
                  <a:srgbClr val="FFFFFF"/>
                </a:solidFill>
              </a:rPr>
              <a:t>  </a:t>
            </a:r>
          </a:p>
        </p:txBody>
      </p:sp>
      <p:sp>
        <p:nvSpPr>
          <p:cNvPr id="3" name="Sous-titre 2">
            <a:extLst>
              <a:ext uri="{FF2B5EF4-FFF2-40B4-BE49-F238E27FC236}">
                <a16:creationId xmlns:a16="http://schemas.microsoft.com/office/drawing/2014/main" id="{16CC8778-3BC5-75ED-6529-6420688EB8BD}"/>
              </a:ext>
            </a:extLst>
          </p:cNvPr>
          <p:cNvSpPr>
            <a:spLocks noGrp="1"/>
          </p:cNvSpPr>
          <p:nvPr>
            <p:ph type="subTitle" idx="1"/>
          </p:nvPr>
        </p:nvSpPr>
        <p:spPr>
          <a:xfrm>
            <a:off x="1234458" y="451157"/>
            <a:ext cx="9723073" cy="54028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bg1"/>
                </a:solidFill>
                <a:effectLst/>
                <a:latin typeface="Arial" panose="020B0604020202020204" pitchFamily="34" charset="0"/>
              </a:rPr>
              <a:t>2 .Explication détaillée des fichiers Font</a:t>
            </a:r>
          </a:p>
        </p:txBody>
      </p:sp>
      <p:sp>
        <p:nvSpPr>
          <p:cNvPr id="16" name="ZoneTexte 15">
            <a:extLst>
              <a:ext uri="{FF2B5EF4-FFF2-40B4-BE49-F238E27FC236}">
                <a16:creationId xmlns:a16="http://schemas.microsoft.com/office/drawing/2014/main" id="{1882083A-FF2E-4BD0-7CFE-FF0E173812C2}"/>
              </a:ext>
            </a:extLst>
          </p:cNvPr>
          <p:cNvSpPr txBox="1"/>
          <p:nvPr/>
        </p:nvSpPr>
        <p:spPr>
          <a:xfrm>
            <a:off x="1751906" y="4693402"/>
            <a:ext cx="53148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9" name="ZoneTexte 18">
            <a:extLst>
              <a:ext uri="{FF2B5EF4-FFF2-40B4-BE49-F238E27FC236}">
                <a16:creationId xmlns:a16="http://schemas.microsoft.com/office/drawing/2014/main" id="{F031A5BE-E593-EE8B-AAFA-54CC9888D9B7}"/>
              </a:ext>
            </a:extLst>
          </p:cNvPr>
          <p:cNvSpPr txBox="1"/>
          <p:nvPr/>
        </p:nvSpPr>
        <p:spPr>
          <a:xfrm>
            <a:off x="3846783" y="1430159"/>
            <a:ext cx="1862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36" name="ZoneTexte 35">
            <a:extLst>
              <a:ext uri="{FF2B5EF4-FFF2-40B4-BE49-F238E27FC236}">
                <a16:creationId xmlns:a16="http://schemas.microsoft.com/office/drawing/2014/main" id="{643B18B3-45AC-7370-A03D-2AFBD72777A4}"/>
              </a:ext>
            </a:extLst>
          </p:cNvPr>
          <p:cNvSpPr txBox="1"/>
          <p:nvPr/>
        </p:nvSpPr>
        <p:spPr>
          <a:xfrm>
            <a:off x="6572658" y="1513217"/>
            <a:ext cx="1828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Aptos" panose="02110004020202020204"/>
                <a:ea typeface="+mn-ea"/>
                <a:cs typeface="+mn-cs"/>
              </a:rPr>
              <a:t>  </a:t>
            </a:r>
            <a:endParaRPr kumimoji="0" lang="fr-F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Rectangle 2">
            <a:extLst>
              <a:ext uri="{FF2B5EF4-FFF2-40B4-BE49-F238E27FC236}">
                <a16:creationId xmlns:a16="http://schemas.microsoft.com/office/drawing/2014/main" id="{9765A6D3-03C8-2137-6F70-B64258D2E3B5}"/>
              </a:ext>
            </a:extLst>
          </p:cNvPr>
          <p:cNvSpPr>
            <a:spLocks noChangeArrowheads="1"/>
          </p:cNvSpPr>
          <p:nvPr/>
        </p:nvSpPr>
        <p:spPr bwMode="auto">
          <a:xfrm>
            <a:off x="501719" y="1068387"/>
            <a:ext cx="11188549"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Types de fichiers courants dans le dossier fonts :</a:t>
            </a:r>
          </a:p>
          <a:p>
            <a:pPr marL="0" marR="0" algn="l" rtl="0" eaLnBrk="0" fontAlgn="base" latinLnBrk="0" hangingPunct="0"/>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a:t>
            </a:r>
            <a:r>
              <a:rPr lang="fr-FR" sz="1800" b="0" i="0" kern="1200" spc="0" baseline="0" dirty="0" err="1">
                <a:ln>
                  <a:noFill/>
                </a:ln>
                <a:solidFill>
                  <a:srgbClr val="FFFFFF"/>
                </a:solidFill>
                <a:effectLst/>
                <a:latin typeface="Arial" panose="020B0604020202020204" pitchFamily="34" charset="0"/>
                <a:ea typeface="+mn-ea"/>
                <a:cs typeface="+mn-cs"/>
              </a:rPr>
              <a:t>woff</a:t>
            </a:r>
            <a:r>
              <a:rPr lang="fr-FR" sz="1800" b="0" i="0" kern="1200" spc="0" baseline="0" dirty="0">
                <a:ln>
                  <a:noFill/>
                </a:ln>
                <a:solidFill>
                  <a:srgbClr val="FFFFFF"/>
                </a:solidFill>
                <a:effectLst/>
                <a:latin typeface="Arial" panose="020B0604020202020204" pitchFamily="34" charset="0"/>
                <a:ea typeface="+mn-ea"/>
                <a:cs typeface="+mn-cs"/>
              </a:rPr>
              <a:t> et .woff2 : Formats légers et rapides à charger pour le web.</a:t>
            </a:r>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a:t>
            </a:r>
            <a:r>
              <a:rPr lang="fr-FR" sz="1800" b="0" i="0" kern="1200" spc="0" baseline="0" dirty="0" err="1">
                <a:ln>
                  <a:noFill/>
                </a:ln>
                <a:solidFill>
                  <a:srgbClr val="FFFFFF"/>
                </a:solidFill>
                <a:effectLst/>
                <a:latin typeface="Arial" panose="020B0604020202020204" pitchFamily="34" charset="0"/>
                <a:ea typeface="+mn-ea"/>
                <a:cs typeface="+mn-cs"/>
              </a:rPr>
              <a:t>ttf</a:t>
            </a:r>
            <a:r>
              <a:rPr lang="fr-FR" sz="1800" b="0" i="0" kern="1200" spc="0" baseline="0" dirty="0">
                <a:ln>
                  <a:noFill/>
                </a:ln>
                <a:solidFill>
                  <a:srgbClr val="FFFFFF"/>
                </a:solidFill>
                <a:effectLst/>
                <a:latin typeface="Arial" panose="020B0604020202020204" pitchFamily="34" charset="0"/>
                <a:ea typeface="+mn-ea"/>
                <a:cs typeface="+mn-cs"/>
              </a:rPr>
              <a:t> (TrueType Font) : Format plus ancien, mais pris en charge par la majorité des systèmes d'exploitation.</a:t>
            </a:r>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a:t>
            </a:r>
            <a:r>
              <a:rPr lang="fr-FR" sz="1800" b="0" i="0" kern="1200" spc="0" baseline="0" dirty="0" err="1">
                <a:ln>
                  <a:noFill/>
                </a:ln>
                <a:solidFill>
                  <a:srgbClr val="FFFFFF"/>
                </a:solidFill>
                <a:effectLst/>
                <a:latin typeface="Arial" panose="020B0604020202020204" pitchFamily="34" charset="0"/>
                <a:ea typeface="+mn-ea"/>
                <a:cs typeface="+mn-cs"/>
              </a:rPr>
              <a:t>eot</a:t>
            </a:r>
            <a:r>
              <a:rPr lang="fr-FR" sz="1800" b="0" i="0" kern="1200" spc="0" baseline="0" dirty="0">
                <a:ln>
                  <a:noFill/>
                </a:ln>
                <a:solidFill>
                  <a:srgbClr val="FFFFFF"/>
                </a:solidFill>
                <a:effectLst/>
                <a:latin typeface="Arial" panose="020B0604020202020204" pitchFamily="34" charset="0"/>
                <a:ea typeface="+mn-ea"/>
                <a:cs typeface="+mn-cs"/>
              </a:rPr>
              <a:t> (Embedded </a:t>
            </a:r>
            <a:r>
              <a:rPr lang="fr-FR" sz="1800" b="0" i="0" kern="1200" spc="0" baseline="0" dirty="0" err="1">
                <a:ln>
                  <a:noFill/>
                </a:ln>
                <a:solidFill>
                  <a:srgbClr val="FFFFFF"/>
                </a:solidFill>
                <a:effectLst/>
                <a:latin typeface="Arial" panose="020B0604020202020204" pitchFamily="34" charset="0"/>
                <a:ea typeface="+mn-ea"/>
                <a:cs typeface="+mn-cs"/>
              </a:rPr>
              <a:t>OpenType</a:t>
            </a:r>
            <a:r>
              <a:rPr lang="fr-FR" sz="1800" b="0" i="0" kern="1200" spc="0" baseline="0" dirty="0">
                <a:ln>
                  <a:noFill/>
                </a:ln>
                <a:solidFill>
                  <a:srgbClr val="FFFFFF"/>
                </a:solidFill>
                <a:effectLst/>
                <a:latin typeface="Arial" panose="020B0604020202020204" pitchFamily="34" charset="0"/>
                <a:ea typeface="+mn-ea"/>
                <a:cs typeface="+mn-cs"/>
              </a:rPr>
              <a:t>) : Utilisé pour la compatibilité avec d'anciens navigateurs.</a:t>
            </a:r>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a:t>
            </a:r>
            <a:r>
              <a:rPr lang="fr-FR" sz="1800" b="0" i="0" kern="1200" spc="0" baseline="0" dirty="0" err="1">
                <a:ln>
                  <a:noFill/>
                </a:ln>
                <a:solidFill>
                  <a:srgbClr val="FFFFFF"/>
                </a:solidFill>
                <a:effectLst/>
                <a:latin typeface="Arial" panose="020B0604020202020204" pitchFamily="34" charset="0"/>
                <a:ea typeface="+mn-ea"/>
                <a:cs typeface="+mn-cs"/>
              </a:rPr>
              <a:t>svg</a:t>
            </a:r>
            <a:r>
              <a:rPr lang="fr-FR" sz="1800" b="0" i="0" kern="1200" spc="0" baseline="0" dirty="0">
                <a:ln>
                  <a:noFill/>
                </a:ln>
                <a:solidFill>
                  <a:srgbClr val="FFFFFF"/>
                </a:solidFill>
                <a:effectLst/>
                <a:latin typeface="Arial" panose="020B0604020202020204" pitchFamily="34" charset="0"/>
                <a:ea typeface="+mn-ea"/>
                <a:cs typeface="+mn-cs"/>
              </a:rPr>
              <a:t> : Format utilisé pour rendre les polices et icônes sous forme vectorielle pour des résolutions très élevées.</a:t>
            </a:r>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Pourquoi ne pas utiliser des images à la place ?</a:t>
            </a:r>
          </a:p>
          <a:p>
            <a:pPr marL="0" marR="0" algn="l" rtl="0" eaLnBrk="0" fontAlgn="base" latinLnBrk="0" hangingPunct="0"/>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Utiliser des icônes sous forme de polices est plus efficace que de charger plusieurs images. Les icônes vectorielles sont :</a:t>
            </a:r>
          </a:p>
          <a:p>
            <a:pPr marL="0" marR="0" algn="l" rtl="0" eaLnBrk="0" fontAlgn="base" latinLnBrk="0" hangingPunct="0"/>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Légères et rapides à charger.</a:t>
            </a:r>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Scalables (elles s'adaptent sans perte de qualité).</a:t>
            </a:r>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Personnalisables (on peut changer leur couleur, leur taille et leur opacité directement via CSS).</a:t>
            </a:r>
          </a:p>
          <a:p>
            <a:pPr marL="0" marR="0" algn="l" rtl="0" eaLnBrk="0" fontAlgn="base" latinLnBrk="0" hangingPunct="0"/>
            <a:endParaRPr lang="fr-FR" sz="1400" dirty="0">
              <a:effectLst/>
            </a:endParaRPr>
          </a:p>
          <a:p>
            <a:pPr marL="0" marR="0" algn="l" rtl="0" eaLnBrk="0" fontAlgn="base" latinLnBrk="0" hangingPunct="0"/>
            <a:r>
              <a:rPr lang="fr-FR" sz="1800" b="0" i="0" kern="1200" spc="0" baseline="0" dirty="0">
                <a:ln>
                  <a:noFill/>
                </a:ln>
                <a:solidFill>
                  <a:srgbClr val="FFFFFF"/>
                </a:solidFill>
                <a:effectLst/>
                <a:latin typeface="Arial" panose="020B0604020202020204" pitchFamily="34" charset="0"/>
                <a:ea typeface="+mn-ea"/>
                <a:cs typeface="+mn-cs"/>
              </a:rPr>
              <a:t>En résumé, le dossier fonts est essentiel pour enrichir visuellement le site tout en gardant des performances optimisées. Grâce à lui, les icônes et polices personnalisées ajoutent une touche professionnelle et moderne sans ralentir le chargement des pages.</a:t>
            </a:r>
            <a:endParaRPr lang="fr-FR" sz="1400" dirty="0">
              <a:effectLst/>
            </a:endParaRPr>
          </a:p>
        </p:txBody>
      </p:sp>
    </p:spTree>
    <p:extLst>
      <p:ext uri="{BB962C8B-B14F-4D97-AF65-F5344CB8AC3E}">
        <p14:creationId xmlns:p14="http://schemas.microsoft.com/office/powerpoint/2010/main" val="3956081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7E1C1-9F4E-4885-8EB7-50A8AB42F3D0}"/>
              </a:ext>
            </a:extLst>
          </p:cNvPr>
          <p:cNvSpPr>
            <a:spLocks noGrp="1"/>
          </p:cNvSpPr>
          <p:nvPr>
            <p:ph type="title"/>
          </p:nvPr>
        </p:nvSpPr>
        <p:spPr/>
        <p:txBody>
          <a:bodyPr rtlCol="0"/>
          <a:lstStyle/>
          <a:p>
            <a:pPr rtl="0"/>
            <a:r>
              <a:rPr lang="fr-FR" dirty="0"/>
              <a:t>ACCEUIL</a:t>
            </a:r>
          </a:p>
        </p:txBody>
      </p:sp>
      <p:pic>
        <p:nvPicPr>
          <p:cNvPr id="36" name="Espace réservé pour une image  35" descr="Une image contenant texte, menu, repas, nourriture&#10;&#10;Description générée automatiquement">
            <a:extLst>
              <a:ext uri="{FF2B5EF4-FFF2-40B4-BE49-F238E27FC236}">
                <a16:creationId xmlns:a16="http://schemas.microsoft.com/office/drawing/2014/main" id="{B68B811D-C515-2DDB-32BF-175F07EBB10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35" b="5547"/>
          <a:stretch/>
        </p:blipFill>
        <p:spPr>
          <a:xfrm>
            <a:off x="0" y="0"/>
            <a:ext cx="3057993" cy="6850807"/>
          </a:xfrm>
        </p:spPr>
      </p:pic>
      <p:sp>
        <p:nvSpPr>
          <p:cNvPr id="37" name="Rectangle 1">
            <a:extLst>
              <a:ext uri="{FF2B5EF4-FFF2-40B4-BE49-F238E27FC236}">
                <a16:creationId xmlns:a16="http://schemas.microsoft.com/office/drawing/2014/main" id="{484B9BF9-71DE-55C3-1340-5C79596840B7}"/>
              </a:ext>
            </a:extLst>
          </p:cNvPr>
          <p:cNvSpPr>
            <a:spLocks noGrp="1" noChangeArrowheads="1"/>
          </p:cNvSpPr>
          <p:nvPr>
            <p:ph type="subTitle" idx="10"/>
          </p:nvPr>
        </p:nvSpPr>
        <p:spPr bwMode="auto">
          <a:xfrm>
            <a:off x="3252866" y="1607305"/>
            <a:ext cx="877911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effectLst/>
                <a:latin typeface="Arial" panose="020B0604020202020204" pitchFamily="34" charset="0"/>
              </a:rPr>
              <a:t>Page </a:t>
            </a:r>
            <a:r>
              <a:rPr kumimoji="0" lang="fr-FR" altLang="fr-FR" sz="1800" b="1" i="0" u="none" strike="noStrike" cap="none" normalizeH="0" baseline="0" dirty="0" err="1">
                <a:ln>
                  <a:noFill/>
                </a:ln>
                <a:effectLst/>
                <a:latin typeface="Arial Unicode MS"/>
              </a:rPr>
              <a:t>index.php</a:t>
            </a:r>
            <a:r>
              <a:rPr kumimoji="0" lang="fr-FR" altLang="fr-FR" sz="1800" b="1" i="0" u="none" strike="noStrike" cap="none" normalizeH="0" baseline="0" dirty="0">
                <a:ln>
                  <a:noFill/>
                </a:ln>
                <a:effectLst/>
              </a:rPr>
              <a:t> (Page d'accueil)</a:t>
            </a:r>
            <a:endParaRPr kumimoji="0" lang="fr-FR" altLang="fr-FR"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effectLst/>
                <a:latin typeface="Arial" panose="020B0604020202020204" pitchFamily="34" charset="0"/>
              </a:rPr>
              <a:t>La page d'accueil est conçue pour être une vitrine captivante qui donne envie à l'utilisateur d'explorer davantage le contenu du site. Elle débute par un </a:t>
            </a:r>
            <a:r>
              <a:rPr kumimoji="0" lang="fr-FR" altLang="fr-FR" sz="1800" b="1" i="0" u="none" strike="noStrike" cap="none" normalizeH="0" baseline="0" dirty="0" err="1">
                <a:ln>
                  <a:noFill/>
                </a:ln>
                <a:effectLst/>
                <a:latin typeface="Arial" panose="020B0604020202020204" pitchFamily="34" charset="0"/>
              </a:rPr>
              <a:t>slider</a:t>
            </a:r>
            <a:r>
              <a:rPr kumimoji="0" lang="fr-FR" altLang="fr-FR" sz="1800" b="1" i="0" u="none" strike="noStrike" cap="none" normalizeH="0" baseline="0" dirty="0">
                <a:ln>
                  <a:noFill/>
                </a:ln>
                <a:effectLst/>
                <a:latin typeface="Arial" panose="020B0604020202020204" pitchFamily="34" charset="0"/>
              </a:rPr>
              <a:t> dynamique</a:t>
            </a:r>
            <a:r>
              <a:rPr kumimoji="0" lang="fr-FR" altLang="fr-FR" sz="1800" b="0" i="0" u="none" strike="noStrike" cap="none" normalizeH="0" baseline="0" dirty="0">
                <a:ln>
                  <a:noFill/>
                </a:ln>
                <a:effectLst/>
                <a:latin typeface="Arial" panose="020B0604020202020204" pitchFamily="34" charset="0"/>
              </a:rPr>
              <a:t> qui affiche un message d'introduction chaleureux.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effectLst/>
                <a:latin typeface="Arial" panose="020B0604020202020204" pitchFamily="34" charset="0"/>
              </a:rPr>
              <a:t>Fonction principale :</a:t>
            </a:r>
            <a:r>
              <a:rPr kumimoji="0" lang="fr-FR" altLang="fr-FR" sz="1800" b="0" i="0" u="none" strike="noStrike" cap="none" normalizeH="0" baseline="0" dirty="0">
                <a:ln>
                  <a:noFill/>
                </a:ln>
                <a:effectLst/>
                <a:latin typeface="Arial" panose="020B0604020202020204" pitchFamily="34" charset="0"/>
              </a:rPr>
              <a:t> Présenter un aperçu des recettes disponibles sur le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effectLst/>
                <a:latin typeface="Arial" panose="020B0604020202020204" pitchFamily="34" charset="0"/>
              </a:rPr>
              <a:t>Backend :</a:t>
            </a:r>
            <a:r>
              <a:rPr kumimoji="0" lang="fr-FR" altLang="fr-FR" sz="1800" b="0" i="0" u="none" strike="noStrike" cap="none" normalizeH="0" baseline="0" dirty="0">
                <a:ln>
                  <a:noFill/>
                </a:ln>
                <a:effectLst/>
                <a:latin typeface="Arial" panose="020B0604020202020204" pitchFamily="34" charset="0"/>
              </a:rPr>
              <a:t> Le code PHP utilise une requête SQL pour récupérer trois recettes aléatoires dans la base de données :</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effectLst/>
                <a:latin typeface="Arial Unicode MS"/>
              </a:rPr>
              <a:t>Php</a:t>
            </a:r>
            <a:endParaRPr kumimoji="0" lang="fr-FR" altLang="fr-FR" sz="1800" b="0" i="0" u="none" strike="noStrike" cap="none" normalizeH="0" baseline="0" dirty="0">
              <a:ln>
                <a:noFill/>
              </a:ln>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effectLst/>
                <a:latin typeface="Arial Unicode MS"/>
              </a:rPr>
              <a:t>$</a:t>
            </a:r>
            <a:r>
              <a:rPr kumimoji="0" lang="fr-FR" altLang="fr-FR" sz="1800" b="0" i="0" u="none" strike="noStrike" cap="none" normalizeH="0" baseline="0" dirty="0" err="1">
                <a:ln>
                  <a:noFill/>
                </a:ln>
                <a:effectLst/>
                <a:latin typeface="Arial Unicode MS"/>
              </a:rPr>
              <a:t>query</a:t>
            </a:r>
            <a:r>
              <a:rPr kumimoji="0" lang="fr-FR" altLang="fr-FR" sz="1800" b="0" i="0" u="none" strike="noStrike" cap="none" normalizeH="0" baseline="0" dirty="0">
                <a:ln>
                  <a:noFill/>
                </a:ln>
                <a:effectLst/>
                <a:latin typeface="Arial Unicode MS"/>
              </a:rPr>
              <a:t> = $</a:t>
            </a:r>
            <a:r>
              <a:rPr kumimoji="0" lang="fr-FR" altLang="fr-FR" sz="1800" b="0" i="0" u="none" strike="noStrike" cap="none" normalizeH="0" baseline="0" dirty="0" err="1">
                <a:ln>
                  <a:noFill/>
                </a:ln>
                <a:effectLst/>
                <a:latin typeface="Arial Unicode MS"/>
              </a:rPr>
              <a:t>conn</a:t>
            </a:r>
            <a:r>
              <a:rPr kumimoji="0" lang="fr-FR" altLang="fr-FR" sz="1800" b="0" i="0" u="none" strike="noStrike" cap="none" normalizeH="0" baseline="0" dirty="0">
                <a:ln>
                  <a:noFill/>
                </a:ln>
                <a:effectLst/>
                <a:latin typeface="Arial Unicode MS"/>
              </a:rPr>
              <a:t>-&gt;</a:t>
            </a:r>
            <a:r>
              <a:rPr kumimoji="0" lang="fr-FR" altLang="fr-FR" sz="1800" b="0" i="0" u="none" strike="noStrike" cap="none" normalizeH="0" baseline="0" dirty="0" err="1">
                <a:ln>
                  <a:noFill/>
                </a:ln>
                <a:effectLst/>
                <a:latin typeface="Arial Unicode MS"/>
              </a:rPr>
              <a:t>query</a:t>
            </a:r>
            <a:r>
              <a:rPr kumimoji="0" lang="fr-FR" altLang="fr-FR" sz="1800" b="0" i="0" u="none" strike="noStrike" cap="none" normalizeH="0" baseline="0" dirty="0">
                <a:ln>
                  <a:noFill/>
                </a:ln>
                <a:effectLst/>
                <a:latin typeface="Arial Unicode MS"/>
              </a:rPr>
              <a:t>("SELECT  *  FROM RECETTES LIMIT 3");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i="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effectLst/>
                <a:latin typeface="Arial" panose="020B0604020202020204" pitchFamily="34" charset="0"/>
              </a:rPr>
              <a:t>Les recettes sélectionnées sont ensuite affichées sous forme de cartes, chacune comprenant un titre, une image et un bouton "Voir plus". Ce bouton redirige vers la page </a:t>
            </a:r>
            <a:r>
              <a:rPr kumimoji="0" lang="fr-FR" altLang="fr-FR" sz="1800" b="0" i="0" u="none" strike="noStrike" cap="none" normalizeH="0" baseline="0" dirty="0" err="1">
                <a:ln>
                  <a:noFill/>
                </a:ln>
                <a:effectLst/>
                <a:latin typeface="Arial Unicode MS"/>
              </a:rPr>
              <a:t>recipes_details.php</a:t>
            </a:r>
            <a:r>
              <a:rPr kumimoji="0" lang="fr-FR" altLang="fr-FR" sz="1800" b="0" i="0" u="none" strike="noStrike" cap="none" normalizeH="0" baseline="0" dirty="0">
                <a:ln>
                  <a:noFill/>
                </a:ln>
                <a:effectLst/>
              </a:rPr>
              <a:t> qui affiche les détails de la recette choisie.</a:t>
            </a:r>
            <a:endParaRPr kumimoji="0" lang="fr-FR" altLang="fr-F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700940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7E1C1-9F4E-4885-8EB7-50A8AB42F3D0}"/>
              </a:ext>
            </a:extLst>
          </p:cNvPr>
          <p:cNvSpPr>
            <a:spLocks noGrp="1"/>
          </p:cNvSpPr>
          <p:nvPr>
            <p:ph type="title"/>
          </p:nvPr>
        </p:nvSpPr>
        <p:spPr/>
        <p:txBody>
          <a:bodyPr rtlCol="0"/>
          <a:lstStyle/>
          <a:p>
            <a:pPr rtl="0"/>
            <a:r>
              <a:rPr lang="fr-FR" dirty="0"/>
              <a:t>A PROPOS</a:t>
            </a:r>
          </a:p>
        </p:txBody>
      </p:sp>
      <p:pic>
        <p:nvPicPr>
          <p:cNvPr id="6" name="Espace réservé pour une image  5" descr="Une image contenant texte, capture d’écran, Site web, Publicité en ligne&#10;&#10;Description générée automatiquement">
            <a:extLst>
              <a:ext uri="{FF2B5EF4-FFF2-40B4-BE49-F238E27FC236}">
                <a16:creationId xmlns:a16="http://schemas.microsoft.com/office/drawing/2014/main" id="{3B5322E5-9F61-A8F8-A8E8-668C13759D9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9" b="-297"/>
          <a:stretch/>
        </p:blipFill>
        <p:spPr>
          <a:xfrm>
            <a:off x="0" y="12213"/>
            <a:ext cx="2248973" cy="6845787"/>
          </a:xfrm>
          <a:prstGeom prst="rect">
            <a:avLst/>
          </a:prstGeom>
        </p:spPr>
      </p:pic>
      <p:sp>
        <p:nvSpPr>
          <p:cNvPr id="9" name="Rectangle 2">
            <a:extLst>
              <a:ext uri="{FF2B5EF4-FFF2-40B4-BE49-F238E27FC236}">
                <a16:creationId xmlns:a16="http://schemas.microsoft.com/office/drawing/2014/main" id="{DD050BC6-40E7-9B5D-97EF-01C65FA3EF4F}"/>
              </a:ext>
            </a:extLst>
          </p:cNvPr>
          <p:cNvSpPr>
            <a:spLocks noGrp="1" noChangeArrowheads="1"/>
          </p:cNvSpPr>
          <p:nvPr>
            <p:ph type="subTitle" idx="10"/>
          </p:nvPr>
        </p:nvSpPr>
        <p:spPr bwMode="auto">
          <a:xfrm>
            <a:off x="2321925" y="1409383"/>
            <a:ext cx="9710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1" i="0" u="none" strike="noStrike" cap="none" normalizeH="0" baseline="0" dirty="0">
                <a:ln>
                  <a:noFill/>
                </a:ln>
                <a:effectLst/>
                <a:latin typeface="Arial" panose="020B0604020202020204" pitchFamily="34" charset="0"/>
              </a:rPr>
              <a:t>Page </a:t>
            </a:r>
            <a:r>
              <a:rPr kumimoji="0" lang="fr-FR" altLang="fr-FR" sz="2800" b="1" i="0" u="none" strike="noStrike" cap="none" normalizeH="0" baseline="0" dirty="0" err="1">
                <a:ln>
                  <a:noFill/>
                </a:ln>
                <a:effectLst/>
                <a:latin typeface="Arial Unicode MS"/>
              </a:rPr>
              <a:t>about.php</a:t>
            </a:r>
            <a:r>
              <a:rPr kumimoji="0" lang="fr-FR" altLang="fr-FR" sz="2800" b="1" i="0" u="none" strike="noStrike" cap="none" normalizeH="0" baseline="0" dirty="0">
                <a:ln>
                  <a:noFill/>
                </a:ln>
                <a:effectLst/>
              </a:rPr>
              <a:t> (Page "À propos")</a:t>
            </a:r>
            <a:endParaRPr kumimoji="0" lang="fr-FR" altLang="fr-FR" sz="2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effectLst/>
                <a:latin typeface="Arial" panose="020B0604020202020204" pitchFamily="34" charset="0"/>
              </a:rPr>
              <a:t>Cette page raconte l'histoire du projet et présente les créateurs du site. Le design de cette page repose sur une mise en page élégante, avec une section contenant des vidéos explicatives et une présentation textuelle détaillant les objectifs du site.</a:t>
            </a:r>
          </a:p>
        </p:txBody>
      </p:sp>
    </p:spTree>
    <p:extLst>
      <p:ext uri="{BB962C8B-B14F-4D97-AF65-F5344CB8AC3E}">
        <p14:creationId xmlns:p14="http://schemas.microsoft.com/office/powerpoint/2010/main" val="406023375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52739348_TF55991576_Win32" id="{3F89E781-8988-4E04-A38B-5CE331AC5482}" vid="{18FDFCAC-51BE-4C84-8996-03A6D082F2C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1926</TotalTime>
  <Words>4494</Words>
  <Application>Microsoft Office PowerPoint</Application>
  <PresentationFormat>Grand écran</PresentationFormat>
  <Paragraphs>486</Paragraphs>
  <Slides>38</Slides>
  <Notes>8</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38</vt:i4>
      </vt:variant>
    </vt:vector>
  </HeadingPairs>
  <TitlesOfParts>
    <vt:vector size="50" baseType="lpstr">
      <vt:lpstr>Aharoni</vt:lpstr>
      <vt:lpstr>Aptos</vt:lpstr>
      <vt:lpstr>Aptos Display</vt:lpstr>
      <vt:lpstr>Arial</vt:lpstr>
      <vt:lpstr>Arial Unicode MS</vt:lpstr>
      <vt:lpstr>Bodoni MT</vt:lpstr>
      <vt:lpstr>Book Antiqua</vt:lpstr>
      <vt:lpstr>Calibri</vt:lpstr>
      <vt:lpstr>Calisto MT</vt:lpstr>
      <vt:lpstr>Wingdings 2</vt:lpstr>
      <vt:lpstr>Thème Office</vt:lpstr>
      <vt:lpstr>SlateVTI</vt:lpstr>
      <vt:lpstr>TASY-RECIPE</vt:lpstr>
      <vt:lpstr>Introduction</vt:lpstr>
      <vt:lpstr>  NOUS CONTACTER</vt:lpstr>
      <vt:lpstr>  NOUS CONTACTER</vt:lpstr>
      <vt:lpstr>                    </vt:lpstr>
      <vt:lpstr>  </vt:lpstr>
      <vt:lpstr>  </vt:lpstr>
      <vt:lpstr>ACCEUIL</vt:lpstr>
      <vt:lpstr>A PROPOS</vt:lpstr>
      <vt:lpstr>RECETTES</vt:lpstr>
      <vt:lpstr>CONTACT</vt:lpstr>
      <vt:lpstr>Le fichier db.php assure la connexion sécurisée au serveur MySQL.  Paramètres de connexion : Le fichier contient les informations sensibles comme l'hôte (localhost), l'utilisateur (root), le mot de passe et le nom de la base de données  (site_recettes_de_cuisine). Utilisation de PDO (PHP Data Objects) : Cette extension PHP permet d'exécuter des requêtes préparées pour éviter les injections SQL.Gestion des erreurs : Un bloc try/catch capture les exceptions et affiche un message d'erreur si la connexion échoue. </vt:lpstr>
      <vt:lpstr>  </vt:lpstr>
      <vt:lpstr>  </vt:lpstr>
      <vt:lpstr>  </vt:lpstr>
      <vt:lpstr>  </vt:lpstr>
      <vt:lpstr>  </vt:lpstr>
      <vt:lpstr>  </vt:lpstr>
      <vt:lpstr>  </vt:lpstr>
      <vt:lpstr>  </vt:lpstr>
      <vt:lpstr>  </vt:lpstr>
      <vt:lpstr>  </vt:lpstr>
      <vt:lpstr>  </vt:lpstr>
      <vt:lpstr> </vt:lpstr>
      <vt:lpstr> </vt:lpstr>
      <vt:lpstr> </vt:lpstr>
      <vt:lpstr> </vt:lpstr>
      <vt:lpstr>La sécurité est un pilier essentiel dans le développement d'un site web, surtout lorsqu'il gère des données sensibles comme des adresses email, des messages d'utilisateurs ou des informations de contact. Voici une analyse des mécanismes de sécurité implémentés et des améliorations possibles pour rendre le site Tasty Recipe Master encore plus robuste.</vt:lpstr>
      <vt:lpstr>A. Sécurité de la base de données (Prévention des injections SQL)  L'utilisation de requêtes préparées avec PDO est un point fort du projet, car elle empêche les attaques par injection SQL, qui consistent à insérer des commandes SQL malveillantes via les formulaires.  Exemple dans :  $query = $conn-&gt;prepare("SELECT * FROM RECETTES WHERE title_recettes LIKE ?"); $query-&gt;execute(["%$search%"]);  Avantage : Les valeurs sont liées de manière sécurisée, empêchant tout code malveillant d'être exécuté directement dans la requête.</vt:lpstr>
      <vt:lpstr>B. Validation et nettoyage des entrées utilisateur Les champs des formulaires, comme ceux du formulaire de contact (contact.php), sont nettoyés et validés.  Par exemple : $name = filter_input(INPUT_POST, 'name', FILTER_SANITIZE_STRING); $email = filter_input(INPUT_POST, 'email', FILTER_VALIDATE_EMAIL);  Avantage : Empêche les scripts malveillants d’être insérés dans les formulaires (attaque XSS). Amélioration possible : Ajouter des limites de longueur pour éviter les entrées excessivement longues : if (strlen($message) &gt; 500) {    $errors['message'] = "Votre message est trop long.";}</vt:lpstr>
      <vt:lpstr>C. Sécurisation des données utilisateur  Actuellement, les informations sensibles comme les adresses email sont stockées sans chiffrement dans la base de données. Proposition d'amélioration : Utiliser un chiffrement pour les données sensibles telles que les adresses email.  $encrypted_email = openssl_encrypt($email, 'AES-256-CBC', $key, 0, $iv);</vt:lpstr>
      <vt:lpstr>A. Journalisation des erreurs  Le fichier db.php utilise un système de journalisation pour enregistrer les erreurs dans un fichier errors.log :  error_log("Erreur de connexion : " . $e-&gt;getMessage(), 3, "errors.log");  Avantage : Permet de détecter rapidement les erreurs sans afficher de messages sensibles aux utilisateurs finaux.  Proposition : Ajouter des notifications pour l'administrateur en cas d'erreur critique.  B. Gestion des erreurs HTTP  Le site utilise des codes de réponse HTTP appropriés pour chaque erreur (400, 405, 500), ce qui est une bonne pratique pour guider les utilisateurs et outils de test :  http_response_code(405); echo 'Méthode non autorisée.';</vt:lpstr>
      <vt:lpstr> </vt:lpstr>
      <vt:lpstr>La sécurité est un pilier essentiel dans le développement d'un site web, surtout lorsqu'il gère des données sensibles comme des adresses email, des messages d'utilisateurs ou des informations de contact. Voici une analyse des mécanismes de sécurité implémentés et des améliorations possibles pour rendre le site Tasty Recipe Master encore plus robuste.</vt:lpstr>
      <vt:lpstr>Création d'un tableau de bord administrateur :Permettre aux administrateurs d'ajouter, modifier ou supprimer des recettes directement depuis l'interface web.  Ajout de filtres avancés sur la page de recherche :  Rechercher des recettes par catégorie (entrées, plats principaux, desserts). Ajouter des critères comme la durée de préparation ou le niveau de difficulté.  Version mobile optimisée :Bien que Bootstrap améliore la compatibilité mobile, une version native ou Progressive Web App (PWA) pourrait offrir une expérience encore plus fluide sur smartphone.  Amélioration des performances grâce à un cache côté serveur :  Utiliser Redis ou Memcached pour réduire le temps de chargement des pages en stockant temporairement des données fréquemment consultées. Implémenter un système de cache PHP pour limiter les accès répétitifs à la base de données.</vt:lpstr>
      <vt:lpstr>Le site Tasty Recipe Master est un projet complet, démontrant une utilisation efficace des outils de développement modernes. En combinant des bibliothèques éprouvées avec un code PHP personnalisé, le projet propose une expérience utilisateur riche et optimisée. Les aspects back-end, bien qu’invisibles pour l’utilisateur final, jouent un rôle clé dans le fonctionnement du site, garantissant la sécurité, la gestion des données et la fluidité des interactions.Des améliorations sont possibles pour renforcer la sécurité et augmenter les performances, mais le site constitue déjà une excellente base pour un projet évolutif. Ce travail reflète la capacité à tirer parti des ressources publiques tout en personnalisant le contenu selon des besoins spécifiques. </vt:lpstr>
      <vt:lpstr>MOTS DE FIN</vt:lpstr>
      <vt:lpstr>. Merci pour votre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mine djeryala</dc:creator>
  <cp:lastModifiedBy>mine djeryala</cp:lastModifiedBy>
  <cp:revision>2</cp:revision>
  <dcterms:created xsi:type="dcterms:W3CDTF">2025-01-03T22:05:33Z</dcterms:created>
  <dcterms:modified xsi:type="dcterms:W3CDTF">2025-01-06T14:01:42Z</dcterms:modified>
</cp:coreProperties>
</file>